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6" r:id="rId3"/>
    <p:sldId id="262" r:id="rId4"/>
    <p:sldId id="268" r:id="rId5"/>
    <p:sldId id="267" r:id="rId6"/>
    <p:sldId id="263" r:id="rId7"/>
    <p:sldId id="264" r:id="rId8"/>
    <p:sldId id="290" r:id="rId9"/>
    <p:sldId id="269" r:id="rId10"/>
    <p:sldId id="270" r:id="rId11"/>
    <p:sldId id="265" r:id="rId12"/>
    <p:sldId id="260" r:id="rId13"/>
    <p:sldId id="271" r:id="rId14"/>
    <p:sldId id="272" r:id="rId15"/>
    <p:sldId id="286" r:id="rId16"/>
    <p:sldId id="287" r:id="rId17"/>
    <p:sldId id="277" r:id="rId18"/>
    <p:sldId id="279" r:id="rId19"/>
    <p:sldId id="289" r:id="rId20"/>
    <p:sldId id="274" r:id="rId21"/>
    <p:sldId id="278" r:id="rId22"/>
    <p:sldId id="288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9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70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45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98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31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1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7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14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15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2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39000"/>
              </a:srgbClr>
            </a:gs>
            <a:gs pos="38000">
              <a:schemeClr val="tx2">
                <a:lumMod val="23000"/>
                <a:lumOff val="77000"/>
              </a:schemeClr>
            </a:gs>
            <a:gs pos="20000">
              <a:srgbClr val="85C2FF"/>
            </a:gs>
            <a:gs pos="100000">
              <a:srgbClr val="92D050">
                <a:lumMod val="43000"/>
              </a:srgbClr>
            </a:gs>
            <a:gs pos="66000">
              <a:schemeClr val="accent3">
                <a:lumMod val="71000"/>
                <a:lumOff val="29000"/>
              </a:schemeClr>
            </a:gs>
            <a:gs pos="77000">
              <a:srgbClr val="92D050">
                <a:lumMod val="66000"/>
                <a:lumOff val="34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6C03-5AC4-479F-8194-589E5676DC29}" type="datetimeFigureOut">
              <a:rPr lang="it-IT" smtClean="0"/>
              <a:t>04/02/15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69FA-ED46-463D-B01E-7BA5ED11504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9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467543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Colonna MT" panose="04020805060202030203" pitchFamily="82" charset="0"/>
              </a:rPr>
              <a:t>TRANSFERT DE GAZ</a:t>
            </a:r>
            <a:endParaRPr lang="it-IT" dirty="0">
              <a:latin typeface="Colonna MT" panose="04020805060202030203" pitchFamily="82" charset="0"/>
            </a:endParaRPr>
          </a:p>
        </p:txBody>
      </p:sp>
      <p:pic>
        <p:nvPicPr>
          <p:cNvPr id="5" name="Segnaposto contenuto 4" descr="U:\Projects Evacuation Gas Pipe\Project\CONTRATTO SNAM N. 5000001338\7200077559 San Filippo del Mela\Foto\Pan-1.jpg"/>
          <p:cNvPicPr>
            <a:picLocks noGrp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2564904"/>
            <a:ext cx="4040188" cy="20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contenuto 9"/>
          <p:cNvSpPr>
            <a:spLocks noGrp="1"/>
          </p:cNvSpPr>
          <p:nvPr>
            <p:ph sz="quarter" idx="4294967295"/>
          </p:nvPr>
        </p:nvSpPr>
        <p:spPr>
          <a:xfrm>
            <a:off x="4788024" y="1772816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r>
              <a:rPr lang="it-IT" sz="2400" b="1" dirty="0" smtClean="0"/>
              <a:t>TRANSFERT </a:t>
            </a:r>
            <a:r>
              <a:rPr lang="it-IT" sz="2400" b="1" dirty="0" smtClean="0"/>
              <a:t>DE GAZ </a:t>
            </a:r>
            <a:r>
              <a:rPr lang="it-IT" sz="2400" b="1" dirty="0" smtClean="0"/>
              <a:t>MÉTHANE </a:t>
            </a:r>
            <a:r>
              <a:rPr lang="it-IT" sz="2400" b="1" dirty="0" smtClean="0"/>
              <a:t>PAR UNITÉ MOBILE DE POMPAGE</a:t>
            </a:r>
            <a:endParaRPr lang="it-IT" dirty="0"/>
          </a:p>
        </p:txBody>
      </p:sp>
      <p:pic>
        <p:nvPicPr>
          <p:cNvPr id="1026" name="Picture 2" descr="C:\Users\mbettoni\Desktop\CI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5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2420888"/>
            <a:ext cx="3655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 err="1" smtClean="0"/>
              <a:t>Longueur</a:t>
            </a:r>
            <a:r>
              <a:rPr lang="it-IT" altLang="it-IT" b="1" dirty="0" smtClean="0"/>
              <a:t> 	8750 mm.</a:t>
            </a:r>
          </a:p>
          <a:p>
            <a:r>
              <a:rPr lang="it-IT" altLang="it-IT" b="1" dirty="0" err="1" smtClean="0"/>
              <a:t>Largeur</a:t>
            </a:r>
            <a:r>
              <a:rPr lang="it-IT" altLang="it-IT" b="1" dirty="0" smtClean="0"/>
              <a:t>	 	2500 mm.</a:t>
            </a:r>
          </a:p>
          <a:p>
            <a:r>
              <a:rPr lang="it-IT" altLang="it-IT" b="1" dirty="0" err="1" smtClean="0"/>
              <a:t>Hauteur</a:t>
            </a:r>
            <a:r>
              <a:rPr lang="it-IT" altLang="it-IT" b="1" dirty="0" smtClean="0"/>
              <a:t> 		2600 mm.</a:t>
            </a:r>
          </a:p>
          <a:p>
            <a:r>
              <a:rPr lang="it-IT" altLang="it-IT" b="1" dirty="0" err="1" smtClean="0"/>
              <a:t>Poids</a:t>
            </a:r>
            <a:r>
              <a:rPr lang="it-IT" altLang="it-IT" b="1" dirty="0" smtClean="0"/>
              <a:t> 		23500 Kg.</a:t>
            </a:r>
            <a:endParaRPr lang="it-IT" altLang="it-IT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sp>
        <p:nvSpPr>
          <p:cNvPr id="3" name="Rettangolo 2"/>
          <p:cNvSpPr/>
          <p:nvPr/>
        </p:nvSpPr>
        <p:spPr>
          <a:xfrm>
            <a:off x="3707904" y="2420887"/>
            <a:ext cx="525658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 err="1"/>
              <a:t>Huile</a:t>
            </a:r>
            <a:r>
              <a:rPr lang="it-IT" altLang="it-IT" b="1" dirty="0"/>
              <a:t> </a:t>
            </a:r>
            <a:r>
              <a:rPr lang="it-IT" altLang="it-IT" b="1" dirty="0" err="1"/>
              <a:t>lubrification</a:t>
            </a:r>
            <a:r>
              <a:rPr lang="it-IT" altLang="it-IT" b="1" dirty="0"/>
              <a:t> </a:t>
            </a:r>
            <a:r>
              <a:rPr lang="it-IT" altLang="it-IT" b="1" dirty="0" err="1" smtClean="0"/>
              <a:t>moteur</a:t>
            </a:r>
            <a:r>
              <a:rPr lang="it-IT" altLang="it-IT" b="1" dirty="0" smtClean="0"/>
              <a:t> 		l. 68 </a:t>
            </a:r>
          </a:p>
          <a:p>
            <a:r>
              <a:rPr lang="it-IT" altLang="it-IT" b="1" dirty="0" err="1"/>
              <a:t>Huile</a:t>
            </a:r>
            <a:r>
              <a:rPr lang="it-IT" altLang="it-IT" b="1" dirty="0"/>
              <a:t> </a:t>
            </a:r>
            <a:r>
              <a:rPr lang="it-IT" altLang="it-IT" b="1" dirty="0" err="1"/>
              <a:t>lubrification</a:t>
            </a:r>
            <a:r>
              <a:rPr lang="it-IT" altLang="it-IT" b="1" dirty="0"/>
              <a:t> </a:t>
            </a:r>
            <a:r>
              <a:rPr lang="it-IT" altLang="it-IT" b="1" dirty="0" err="1" smtClean="0"/>
              <a:t>compresseur</a:t>
            </a:r>
            <a:r>
              <a:rPr lang="it-IT" altLang="it-IT" b="1" dirty="0" smtClean="0"/>
              <a:t> 	l. 85</a:t>
            </a:r>
          </a:p>
          <a:p>
            <a:r>
              <a:rPr lang="it-IT" altLang="it-IT" b="1" dirty="0" err="1" smtClean="0"/>
              <a:t>Huile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lubrification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cylindres</a:t>
            </a:r>
            <a:r>
              <a:rPr lang="it-IT" altLang="it-IT" b="1" dirty="0" smtClean="0"/>
              <a:t> 		l. 40 </a:t>
            </a:r>
            <a:r>
              <a:rPr lang="it-IT" altLang="it-IT" dirty="0" smtClean="0"/>
              <a:t>( 0,16 l/h) </a:t>
            </a:r>
            <a:r>
              <a:rPr lang="it-IT" altLang="it-IT" b="1" dirty="0" smtClean="0"/>
              <a:t>Circuit </a:t>
            </a:r>
            <a:r>
              <a:rPr lang="it-IT" altLang="it-IT" b="1" dirty="0" err="1"/>
              <a:t>refroidissement</a:t>
            </a:r>
            <a:r>
              <a:rPr lang="it-IT" altLang="it-IT" b="1" dirty="0"/>
              <a:t> </a:t>
            </a:r>
            <a:r>
              <a:rPr lang="it-IT" altLang="it-IT" b="1" dirty="0" err="1" smtClean="0"/>
              <a:t>compresseur</a:t>
            </a:r>
            <a:r>
              <a:rPr lang="it-IT" altLang="it-IT" b="1" dirty="0" smtClean="0"/>
              <a:t>	l. 400</a:t>
            </a:r>
          </a:p>
          <a:p>
            <a:r>
              <a:rPr lang="it-IT" altLang="it-IT" b="1" dirty="0" smtClean="0"/>
              <a:t>Circuit </a:t>
            </a:r>
            <a:r>
              <a:rPr lang="it-IT" altLang="it-IT" b="1" dirty="0" err="1" smtClean="0"/>
              <a:t>refroidissement</a:t>
            </a:r>
            <a:r>
              <a:rPr lang="it-IT" altLang="it-IT" b="1" dirty="0" smtClean="0"/>
              <a:t> </a:t>
            </a:r>
            <a:r>
              <a:rPr lang="it-IT" altLang="it-IT" b="1" dirty="0" err="1" smtClean="0"/>
              <a:t>moteur</a:t>
            </a:r>
            <a:r>
              <a:rPr lang="it-IT" altLang="it-IT" b="1" dirty="0" smtClean="0"/>
              <a:t>	l. 50</a:t>
            </a:r>
          </a:p>
          <a:p>
            <a:r>
              <a:rPr lang="it-IT" altLang="it-IT" b="1" dirty="0"/>
              <a:t>Circuit </a:t>
            </a:r>
            <a:r>
              <a:rPr lang="it-IT" altLang="it-IT" b="1" dirty="0" err="1"/>
              <a:t>refroidissement</a:t>
            </a:r>
            <a:r>
              <a:rPr lang="it-IT" altLang="it-IT" b="1" dirty="0"/>
              <a:t> </a:t>
            </a:r>
            <a:r>
              <a:rPr lang="it-IT" altLang="it-IT" b="1" dirty="0" smtClean="0"/>
              <a:t>Intercooler	l. 50</a:t>
            </a:r>
            <a:endParaRPr lang="it-IT" alt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115451" y="2051555"/>
            <a:ext cx="144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 smtClean="0"/>
              <a:t>DIMENSIONS</a:t>
            </a:r>
            <a:endParaRPr lang="it-IT" b="1" u="sng" dirty="0"/>
          </a:p>
        </p:txBody>
      </p:sp>
      <p:sp>
        <p:nvSpPr>
          <p:cNvPr id="8" name="Rettangolo 7"/>
          <p:cNvSpPr/>
          <p:nvPr/>
        </p:nvSpPr>
        <p:spPr>
          <a:xfrm>
            <a:off x="3695085" y="2066700"/>
            <a:ext cx="105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 smtClean="0"/>
              <a:t>CIRCUITS</a:t>
            </a:r>
            <a:endParaRPr lang="it-IT" b="1" u="sng" dirty="0"/>
          </a:p>
        </p:txBody>
      </p:sp>
      <p:sp>
        <p:nvSpPr>
          <p:cNvPr id="9" name="Rettangolo 8"/>
          <p:cNvSpPr/>
          <p:nvPr/>
        </p:nvSpPr>
        <p:spPr>
          <a:xfrm>
            <a:off x="2185478" y="4437112"/>
            <a:ext cx="104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u="sng" dirty="0" smtClean="0"/>
              <a:t>MOTORE</a:t>
            </a:r>
            <a:endParaRPr lang="it-IT" b="1" u="sng" dirty="0"/>
          </a:p>
        </p:txBody>
      </p:sp>
      <p:sp>
        <p:nvSpPr>
          <p:cNvPr id="10" name="Rettangolo 9"/>
          <p:cNvSpPr/>
          <p:nvPr/>
        </p:nvSpPr>
        <p:spPr>
          <a:xfrm>
            <a:off x="2247613" y="4891420"/>
            <a:ext cx="5420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 err="1" smtClean="0"/>
              <a:t>Type</a:t>
            </a:r>
            <a:r>
              <a:rPr lang="it-IT" altLang="it-IT" b="1" dirty="0" smtClean="0"/>
              <a:t>		Caterpillar G3412 12V</a:t>
            </a:r>
          </a:p>
          <a:p>
            <a:r>
              <a:rPr lang="it-IT" altLang="it-IT" b="1" dirty="0" err="1" smtClean="0"/>
              <a:t>Puissance</a:t>
            </a:r>
            <a:r>
              <a:rPr lang="it-IT" altLang="it-IT" b="1" dirty="0" smtClean="0"/>
              <a:t>	650 </a:t>
            </a:r>
            <a:r>
              <a:rPr lang="it-IT" altLang="it-IT" b="1" dirty="0" err="1" smtClean="0"/>
              <a:t>chevaux</a:t>
            </a:r>
            <a:r>
              <a:rPr lang="it-IT" altLang="it-IT" b="1" dirty="0" smtClean="0"/>
              <a:t> </a:t>
            </a:r>
            <a:r>
              <a:rPr lang="it-IT" altLang="it-IT" b="1" dirty="0"/>
              <a:t>à</a:t>
            </a:r>
            <a:r>
              <a:rPr lang="it-IT" altLang="it-IT" b="1" dirty="0" smtClean="0"/>
              <a:t> 1800 </a:t>
            </a:r>
            <a:r>
              <a:rPr lang="it-IT" altLang="it-IT" b="1" dirty="0" err="1" smtClean="0"/>
              <a:t>tours</a:t>
            </a:r>
            <a:r>
              <a:rPr lang="it-IT" altLang="it-IT" b="1" dirty="0" smtClean="0"/>
              <a:t>-minute 	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30563" y="1418107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dirty="0" smtClean="0"/>
              <a:t>FICHE TECHNIQUE COMPRESSEUR</a:t>
            </a:r>
          </a:p>
        </p:txBody>
      </p:sp>
    </p:spTree>
    <p:extLst>
      <p:ext uri="{BB962C8B-B14F-4D97-AF65-F5344CB8AC3E}">
        <p14:creationId xmlns:p14="http://schemas.microsoft.com/office/powerpoint/2010/main" val="170973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467543" y="260648"/>
            <a:ext cx="8229600" cy="1143000"/>
          </a:xfrm>
        </p:spPr>
        <p:txBody>
          <a:bodyPr/>
          <a:lstStyle/>
          <a:p>
            <a:r>
              <a:rPr lang="it-IT" dirty="0">
                <a:latin typeface="Colonna MT" panose="04020805060202030203" pitchFamily="82" charset="0"/>
              </a:rPr>
              <a:t>TRANSFERT DE GAZ</a:t>
            </a:r>
            <a:endParaRPr lang="it-IT" dirty="0">
              <a:latin typeface="Colonna MT" panose="04020805060202030203" pitchFamily="82" charset="0"/>
            </a:endParaRPr>
          </a:p>
        </p:txBody>
      </p:sp>
      <p:pic>
        <p:nvPicPr>
          <p:cNvPr id="102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677" y="3818456"/>
            <a:ext cx="3245521" cy="230425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531208" y="4732283"/>
            <a:ext cx="2217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TABLEAUX à </a:t>
            </a:r>
            <a:r>
              <a:rPr lang="it-IT" b="1" dirty="0" err="1" smtClean="0"/>
              <a:t>distance</a:t>
            </a:r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198481"/>
            <a:ext cx="3245521" cy="250695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076056" y="2276872"/>
            <a:ext cx="3644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TABLEAU DE CONTRÔLE PRINCIPAL</a:t>
            </a:r>
            <a:endParaRPr lang="it-IT" b="1" dirty="0"/>
          </a:p>
        </p:txBody>
      </p:sp>
      <p:cxnSp>
        <p:nvCxnSpPr>
          <p:cNvPr id="13" name="Connettore 1 12"/>
          <p:cNvCxnSpPr>
            <a:stCxn id="2" idx="0"/>
            <a:endCxn id="3" idx="2"/>
          </p:cNvCxnSpPr>
          <p:nvPr/>
        </p:nvCxnSpPr>
        <p:spPr>
          <a:xfrm flipV="1">
            <a:off x="6640083" y="2646204"/>
            <a:ext cx="258028" cy="208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29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467543" y="260648"/>
            <a:ext cx="8229600" cy="1143000"/>
          </a:xfrm>
        </p:spPr>
        <p:txBody>
          <a:bodyPr/>
          <a:lstStyle/>
          <a:p>
            <a:r>
              <a:rPr lang="it-IT" dirty="0">
                <a:latin typeface="Colonna MT" panose="04020805060202030203" pitchFamily="82" charset="0"/>
              </a:rPr>
              <a:t>TRANSFERT DE GAZ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294967295"/>
          </p:nvPr>
        </p:nvSpPr>
        <p:spPr>
          <a:xfrm>
            <a:off x="5220072" y="2492896"/>
            <a:ext cx="3770605" cy="173273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r>
              <a:rPr lang="it-IT" sz="7200" b="1" dirty="0" smtClean="0"/>
              <a:t>GÉNÉRATEURS ÉLECTRIQUES</a:t>
            </a:r>
            <a:endParaRPr lang="it-IT" sz="7200" b="1" dirty="0" smtClean="0"/>
          </a:p>
          <a:p>
            <a:pPr marL="0" indent="0" algn="ctr">
              <a:buNone/>
            </a:pPr>
            <a:r>
              <a:rPr lang="it-IT" sz="7200" dirty="0" smtClean="0"/>
              <a:t>MGE 01 – MGE02</a:t>
            </a:r>
          </a:p>
          <a:p>
            <a:pPr marL="0" indent="0" algn="ctr">
              <a:buNone/>
            </a:pPr>
            <a:r>
              <a:rPr lang="it-IT" sz="7200" dirty="0" smtClean="0"/>
              <a:t>380 V   80 KW</a:t>
            </a:r>
            <a:endParaRPr lang="it-IT" sz="7200" dirty="0"/>
          </a:p>
        </p:txBody>
      </p:sp>
      <p:pic>
        <p:nvPicPr>
          <p:cNvPr id="102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16832"/>
            <a:ext cx="4231610" cy="31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9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83529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PRINCIPE DE FONCTIONNEMENT</a:t>
            </a:r>
            <a:endParaRPr lang="it-IT" sz="2400" dirty="0"/>
          </a:p>
          <a:p>
            <a:pPr algn="just"/>
            <a:r>
              <a:rPr lang="it-IT" dirty="0" smtClean="0"/>
              <a:t>Le </a:t>
            </a:r>
            <a:r>
              <a:rPr lang="it-IT" dirty="0" err="1" smtClean="0"/>
              <a:t>gaz</a:t>
            </a:r>
            <a:r>
              <a:rPr lang="it-IT" dirty="0" smtClean="0"/>
              <a:t> </a:t>
            </a:r>
            <a:r>
              <a:rPr lang="it-IT" dirty="0" err="1" smtClean="0"/>
              <a:t>méthane</a:t>
            </a:r>
            <a:r>
              <a:rPr lang="it-IT" dirty="0" smtClean="0"/>
              <a:t> </a:t>
            </a:r>
            <a:r>
              <a:rPr lang="it-IT" dirty="0" smtClean="0"/>
              <a:t>est </a:t>
            </a:r>
            <a:r>
              <a:rPr lang="it-IT" dirty="0" err="1" smtClean="0"/>
              <a:t>transferé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tronçon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gazoduc</a:t>
            </a:r>
            <a:r>
              <a:rPr lang="it-IT" dirty="0" smtClean="0"/>
              <a:t> à </a:t>
            </a:r>
            <a:r>
              <a:rPr lang="it-IT" dirty="0" err="1"/>
              <a:t>é</a:t>
            </a:r>
            <a:r>
              <a:rPr lang="it-IT" dirty="0" err="1" smtClean="0"/>
              <a:t>vacuer</a:t>
            </a:r>
            <a:r>
              <a:rPr lang="it-IT" dirty="0" smtClean="0"/>
              <a:t> à un </a:t>
            </a:r>
            <a:r>
              <a:rPr lang="it-IT" dirty="0" err="1" smtClean="0"/>
              <a:t>autre</a:t>
            </a:r>
            <a:r>
              <a:rPr lang="it-IT" dirty="0" smtClean="0"/>
              <a:t> </a:t>
            </a:r>
            <a:r>
              <a:rPr lang="it-IT" dirty="0" err="1" smtClean="0"/>
              <a:t>tronçon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gazoduc</a:t>
            </a:r>
            <a:r>
              <a:rPr lang="it-IT" dirty="0" smtClean="0"/>
              <a:t> qui </a:t>
            </a:r>
            <a:r>
              <a:rPr lang="it-IT" dirty="0" err="1" smtClean="0"/>
              <a:t>normalement</a:t>
            </a:r>
            <a:r>
              <a:rPr lang="it-IT" dirty="0" smtClean="0"/>
              <a:t> </a:t>
            </a:r>
            <a:r>
              <a:rPr lang="it-IT" dirty="0" err="1" smtClean="0"/>
              <a:t>fait</a:t>
            </a:r>
            <a:r>
              <a:rPr lang="it-IT" dirty="0" smtClean="0"/>
              <a:t> </a:t>
            </a:r>
            <a:r>
              <a:rPr lang="it-IT" dirty="0" err="1" smtClean="0"/>
              <a:t>partie</a:t>
            </a:r>
            <a:r>
              <a:rPr lang="it-IT" dirty="0" smtClean="0"/>
              <a:t> de la </a:t>
            </a:r>
            <a:r>
              <a:rPr lang="it-IT" dirty="0" err="1" smtClean="0"/>
              <a:t>même</a:t>
            </a:r>
            <a:r>
              <a:rPr lang="it-IT" dirty="0" smtClean="0"/>
              <a:t> </a:t>
            </a:r>
            <a:r>
              <a:rPr lang="it-IT" dirty="0" err="1" smtClean="0"/>
              <a:t>ligne</a:t>
            </a:r>
            <a:r>
              <a:rPr lang="it-IT" dirty="0" smtClean="0"/>
              <a:t> par un </a:t>
            </a:r>
            <a:r>
              <a:rPr lang="it-IT" dirty="0" err="1" smtClean="0"/>
              <a:t>compresseur</a:t>
            </a:r>
            <a:r>
              <a:rPr lang="it-IT" dirty="0" smtClean="0"/>
              <a:t> </a:t>
            </a:r>
            <a:r>
              <a:rPr lang="it-IT" dirty="0" smtClean="0"/>
              <a:t>qui, </a:t>
            </a:r>
            <a:r>
              <a:rPr lang="it-IT" dirty="0" smtClean="0"/>
              <a:t>en </a:t>
            </a:r>
            <a:r>
              <a:rPr lang="it-IT" dirty="0" err="1" smtClean="0"/>
              <a:t>suivant</a:t>
            </a:r>
            <a:r>
              <a:rPr lang="it-IT" dirty="0" smtClean="0"/>
              <a:t> le </a:t>
            </a:r>
            <a:r>
              <a:rPr lang="it-IT" dirty="0" err="1" smtClean="0"/>
              <a:t>mouvement</a:t>
            </a:r>
            <a:r>
              <a:rPr lang="it-IT" dirty="0" smtClean="0"/>
              <a:t> </a:t>
            </a:r>
            <a:r>
              <a:rPr lang="it-IT" dirty="0" err="1" smtClean="0"/>
              <a:t>alternatif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quatre</a:t>
            </a:r>
            <a:r>
              <a:rPr lang="it-IT" dirty="0" smtClean="0"/>
              <a:t> </a:t>
            </a:r>
            <a:r>
              <a:rPr lang="it-IT" dirty="0" err="1" smtClean="0"/>
              <a:t>pistons</a:t>
            </a:r>
            <a:r>
              <a:rPr lang="it-IT" dirty="0" smtClean="0"/>
              <a:t>, </a:t>
            </a:r>
            <a:r>
              <a:rPr lang="it-IT" dirty="0" err="1" smtClean="0"/>
              <a:t>aspire</a:t>
            </a:r>
            <a:r>
              <a:rPr lang="it-IT" dirty="0" smtClean="0"/>
              <a:t> le </a:t>
            </a:r>
            <a:r>
              <a:rPr lang="it-IT" dirty="0" err="1" smtClean="0"/>
              <a:t>gaz</a:t>
            </a:r>
            <a:r>
              <a:rPr lang="it-IT" dirty="0" smtClean="0"/>
              <a:t> et par </a:t>
            </a:r>
            <a:r>
              <a:rPr lang="it-IT" dirty="0" err="1" smtClean="0"/>
              <a:t>conséquent</a:t>
            </a:r>
            <a:r>
              <a:rPr lang="it-IT" dirty="0" smtClean="0"/>
              <a:t> </a:t>
            </a:r>
            <a:r>
              <a:rPr lang="it-IT" dirty="0" err="1" smtClean="0"/>
              <a:t>engendre</a:t>
            </a:r>
            <a:r>
              <a:rPr lang="it-IT" dirty="0" smtClean="0"/>
              <a:t> la </a:t>
            </a:r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même</a:t>
            </a:r>
            <a:r>
              <a:rPr lang="it-IT" dirty="0" smtClean="0"/>
              <a:t> </a:t>
            </a:r>
            <a:r>
              <a:rPr lang="it-IT" dirty="0" err="1" smtClean="0"/>
              <a:t>gaz</a:t>
            </a:r>
            <a:r>
              <a:rPr lang="it-IT" dirty="0" smtClean="0"/>
              <a:t>. Le </a:t>
            </a:r>
            <a:r>
              <a:rPr lang="it-IT" dirty="0" err="1" smtClean="0"/>
              <a:t>cycle</a:t>
            </a:r>
            <a:r>
              <a:rPr lang="it-IT" dirty="0" smtClean="0"/>
              <a:t> de </a:t>
            </a:r>
            <a:r>
              <a:rPr lang="it-IT" dirty="0" err="1" smtClean="0"/>
              <a:t>fonctionnement</a:t>
            </a:r>
            <a:r>
              <a:rPr lang="it-IT" dirty="0" smtClean="0"/>
              <a:t> se passe </a:t>
            </a:r>
            <a:r>
              <a:rPr lang="it-IT" dirty="0" err="1" smtClean="0"/>
              <a:t>automatiquement</a:t>
            </a:r>
            <a:r>
              <a:rPr lang="it-IT" dirty="0" smtClean="0"/>
              <a:t> </a:t>
            </a:r>
            <a:r>
              <a:rPr lang="it-IT" dirty="0" smtClean="0"/>
              <a:t>à l’</a:t>
            </a:r>
            <a:r>
              <a:rPr lang="it-IT" dirty="0" err="1" smtClean="0"/>
              <a:t>étage</a:t>
            </a:r>
            <a:r>
              <a:rPr lang="it-IT" dirty="0" smtClean="0"/>
              <a:t> I </a:t>
            </a:r>
            <a:r>
              <a:rPr lang="it-IT" dirty="0" err="1"/>
              <a:t>dans</a:t>
            </a:r>
            <a:r>
              <a:rPr lang="it-IT" dirty="0"/>
              <a:t> la première </a:t>
            </a:r>
            <a:r>
              <a:rPr lang="it-IT" dirty="0" err="1" smtClean="0"/>
              <a:t>phase</a:t>
            </a:r>
            <a:r>
              <a:rPr lang="it-IT" dirty="0"/>
              <a:t>:</a:t>
            </a:r>
            <a:endParaRPr lang="it-IT" dirty="0" smtClean="0"/>
          </a:p>
          <a:p>
            <a:pPr algn="ctr"/>
            <a:r>
              <a:rPr lang="it-IT" u="sng" dirty="0" err="1" smtClean="0"/>
              <a:t>Les</a:t>
            </a:r>
            <a:r>
              <a:rPr lang="it-IT" u="sng" dirty="0" smtClean="0"/>
              <a:t> 4 </a:t>
            </a:r>
            <a:r>
              <a:rPr lang="it-IT" u="sng" dirty="0" err="1" smtClean="0"/>
              <a:t>pistons</a:t>
            </a:r>
            <a:r>
              <a:rPr lang="it-IT" u="sng" dirty="0" smtClean="0"/>
              <a:t> </a:t>
            </a:r>
            <a:r>
              <a:rPr lang="it-IT" u="sng" dirty="0" err="1" smtClean="0"/>
              <a:t>travaillent</a:t>
            </a:r>
            <a:r>
              <a:rPr lang="it-IT" u="sng" dirty="0" smtClean="0"/>
              <a:t> </a:t>
            </a:r>
            <a:r>
              <a:rPr lang="it-IT" u="sng" dirty="0" err="1" smtClean="0"/>
              <a:t>tous</a:t>
            </a:r>
            <a:r>
              <a:rPr lang="it-IT" u="sng" dirty="0" smtClean="0"/>
              <a:t> en </a:t>
            </a:r>
            <a:r>
              <a:rPr lang="it-IT" u="sng" dirty="0" err="1" smtClean="0"/>
              <a:t>parallèle</a:t>
            </a:r>
            <a:r>
              <a:rPr lang="it-IT" u="sng" dirty="0" smtClean="0"/>
              <a:t> – </a:t>
            </a:r>
            <a:r>
              <a:rPr lang="it-IT" u="sng" dirty="0" smtClean="0"/>
              <a:t>ETAGE </a:t>
            </a:r>
            <a:r>
              <a:rPr lang="it-IT" u="sng" dirty="0" smtClean="0"/>
              <a:t>I-</a:t>
            </a:r>
          </a:p>
          <a:p>
            <a:pPr algn="just"/>
            <a:r>
              <a:rPr lang="it-IT" dirty="0"/>
              <a:t>S</a:t>
            </a:r>
            <a:r>
              <a:rPr lang="it-IT" dirty="0" smtClean="0"/>
              <a:t>i l’</a:t>
            </a:r>
            <a:r>
              <a:rPr lang="it-IT" dirty="0" err="1"/>
              <a:t>é</a:t>
            </a:r>
            <a:r>
              <a:rPr lang="it-IT" dirty="0" err="1" smtClean="0"/>
              <a:t>cart</a:t>
            </a:r>
            <a:r>
              <a:rPr lang="it-IT" dirty="0" smtClean="0"/>
              <a:t> de </a:t>
            </a:r>
            <a:r>
              <a:rPr lang="it-IT" dirty="0" err="1" smtClean="0"/>
              <a:t>pression</a:t>
            </a:r>
            <a:r>
              <a:rPr lang="it-IT" dirty="0" smtClean="0"/>
              <a:t> </a:t>
            </a:r>
            <a:r>
              <a:rPr lang="it-IT" dirty="0" err="1" smtClean="0"/>
              <a:t>entre</a:t>
            </a:r>
            <a:r>
              <a:rPr lang="it-IT" dirty="0" smtClean="0"/>
              <a:t> la </a:t>
            </a:r>
            <a:r>
              <a:rPr lang="it-IT" dirty="0" err="1" smtClean="0"/>
              <a:t>pression</a:t>
            </a:r>
            <a:r>
              <a:rPr lang="it-IT" dirty="0" smtClean="0"/>
              <a:t> de </a:t>
            </a:r>
            <a:r>
              <a:rPr lang="it-IT" dirty="0" err="1" smtClean="0"/>
              <a:t>départ</a:t>
            </a:r>
            <a:r>
              <a:rPr lang="it-IT" dirty="0" smtClean="0"/>
              <a:t> et la </a:t>
            </a:r>
            <a:r>
              <a:rPr lang="it-IT" dirty="0" err="1" smtClean="0"/>
              <a:t>pression</a:t>
            </a:r>
            <a:r>
              <a:rPr lang="it-IT" dirty="0" smtClean="0"/>
              <a:t> d’</a:t>
            </a:r>
            <a:r>
              <a:rPr lang="it-IT" dirty="0" err="1" smtClean="0"/>
              <a:t>aspiration</a:t>
            </a:r>
            <a:r>
              <a:rPr lang="it-IT" dirty="0" smtClean="0"/>
              <a:t> est </a:t>
            </a:r>
            <a:r>
              <a:rPr lang="it-IT" dirty="0" err="1" smtClean="0"/>
              <a:t>ègale</a:t>
            </a:r>
            <a:r>
              <a:rPr lang="it-IT" dirty="0"/>
              <a:t> </a:t>
            </a:r>
            <a:r>
              <a:rPr lang="it-IT" dirty="0" smtClean="0"/>
              <a:t>à 3,8 (Press. </a:t>
            </a:r>
            <a:r>
              <a:rPr lang="it-IT" dirty="0" err="1" smtClean="0"/>
              <a:t>départ</a:t>
            </a:r>
            <a:r>
              <a:rPr lang="it-IT" dirty="0" smtClean="0"/>
              <a:t>/Press. Asp. = 3,8), le </a:t>
            </a:r>
            <a:r>
              <a:rPr lang="it-IT" dirty="0" err="1" smtClean="0"/>
              <a:t>système</a:t>
            </a:r>
            <a:r>
              <a:rPr lang="it-IT" dirty="0" smtClean="0"/>
              <a:t> va </a:t>
            </a:r>
            <a:r>
              <a:rPr lang="it-IT" dirty="0" err="1" smtClean="0"/>
              <a:t>faire</a:t>
            </a:r>
            <a:r>
              <a:rPr lang="it-IT" dirty="0" smtClean="0"/>
              <a:t> une </a:t>
            </a:r>
            <a:r>
              <a:rPr lang="it-IT" dirty="0" err="1" smtClean="0"/>
              <a:t>commutation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</a:t>
            </a:r>
            <a:r>
              <a:rPr lang="it-IT" dirty="0" err="1" smtClean="0"/>
              <a:t>stade</a:t>
            </a:r>
            <a:r>
              <a:rPr lang="it-IT" dirty="0" smtClean="0"/>
              <a:t> I </a:t>
            </a:r>
            <a:r>
              <a:rPr lang="it-IT" dirty="0" err="1" smtClean="0"/>
              <a:t>au</a:t>
            </a:r>
            <a:r>
              <a:rPr lang="it-IT" dirty="0" smtClean="0"/>
              <a:t> </a:t>
            </a:r>
            <a:r>
              <a:rPr lang="it-IT" dirty="0" err="1" smtClean="0"/>
              <a:t>stade</a:t>
            </a:r>
            <a:r>
              <a:rPr lang="it-IT" dirty="0" smtClean="0"/>
              <a:t> II.</a:t>
            </a:r>
          </a:p>
          <a:p>
            <a:pPr algn="ctr"/>
            <a:r>
              <a:rPr lang="it-IT" u="sng" dirty="0" err="1" smtClean="0"/>
              <a:t>Les</a:t>
            </a:r>
            <a:r>
              <a:rPr lang="it-IT" u="sng" dirty="0" smtClean="0"/>
              <a:t> </a:t>
            </a:r>
            <a:r>
              <a:rPr lang="it-IT" u="sng" dirty="0" err="1" smtClean="0"/>
              <a:t>trois</a:t>
            </a:r>
            <a:r>
              <a:rPr lang="it-IT" u="sng" dirty="0" smtClean="0"/>
              <a:t> </a:t>
            </a:r>
            <a:r>
              <a:rPr lang="it-IT" u="sng" dirty="0" err="1" smtClean="0"/>
              <a:t>premiers</a:t>
            </a:r>
            <a:r>
              <a:rPr lang="it-IT" u="sng" dirty="0" smtClean="0"/>
              <a:t> </a:t>
            </a:r>
            <a:r>
              <a:rPr lang="it-IT" u="sng" dirty="0" err="1" smtClean="0"/>
              <a:t>pistons</a:t>
            </a:r>
            <a:r>
              <a:rPr lang="it-IT" u="sng" dirty="0" smtClean="0"/>
              <a:t> </a:t>
            </a:r>
            <a:r>
              <a:rPr lang="it-IT" u="sng" dirty="0" err="1" smtClean="0"/>
              <a:t>travaillent</a:t>
            </a:r>
            <a:r>
              <a:rPr lang="it-IT" u="sng" dirty="0" smtClean="0"/>
              <a:t> en </a:t>
            </a:r>
            <a:r>
              <a:rPr lang="it-IT" u="sng" dirty="0" err="1" smtClean="0"/>
              <a:t>parallèle</a:t>
            </a:r>
            <a:r>
              <a:rPr lang="it-IT" u="sng" dirty="0" smtClean="0"/>
              <a:t> en </a:t>
            </a:r>
            <a:r>
              <a:rPr lang="it-IT" u="sng" dirty="0" err="1" smtClean="0"/>
              <a:t>comprimant</a:t>
            </a:r>
            <a:r>
              <a:rPr lang="it-IT" u="sng" dirty="0" smtClean="0"/>
              <a:t> le </a:t>
            </a:r>
            <a:r>
              <a:rPr lang="it-IT" u="sng" dirty="0" err="1" smtClean="0"/>
              <a:t>gaz</a:t>
            </a:r>
            <a:r>
              <a:rPr lang="it-IT" u="sng" dirty="0" smtClean="0"/>
              <a:t> </a:t>
            </a:r>
            <a:r>
              <a:rPr lang="it-IT" u="sng" dirty="0" err="1" smtClean="0"/>
              <a:t>dans</a:t>
            </a:r>
            <a:r>
              <a:rPr lang="it-IT" u="sng" dirty="0" smtClean="0"/>
              <a:t> le </a:t>
            </a:r>
            <a:r>
              <a:rPr lang="it-IT" u="sng" dirty="0" err="1" smtClean="0"/>
              <a:t>quatrième</a:t>
            </a:r>
            <a:r>
              <a:rPr lang="it-IT" u="sng" dirty="0" smtClean="0"/>
              <a:t> </a:t>
            </a:r>
            <a:r>
              <a:rPr lang="it-IT" u="sng" dirty="0" err="1" smtClean="0"/>
              <a:t>piston</a:t>
            </a:r>
            <a:r>
              <a:rPr lang="it-IT" u="sng" dirty="0" smtClean="0"/>
              <a:t> </a:t>
            </a:r>
            <a:r>
              <a:rPr lang="it-IT" u="sng" dirty="0" smtClean="0"/>
              <a:t>–ETAGE  </a:t>
            </a:r>
            <a:r>
              <a:rPr lang="it-IT" u="sng" dirty="0" smtClean="0"/>
              <a:t>II. </a:t>
            </a:r>
          </a:p>
          <a:p>
            <a:pPr algn="just"/>
            <a:r>
              <a:rPr lang="it-IT" dirty="0" smtClean="0"/>
              <a:t>Le </a:t>
            </a:r>
            <a:r>
              <a:rPr lang="it-IT" dirty="0" err="1" smtClean="0"/>
              <a:t>compresseur</a:t>
            </a:r>
            <a:r>
              <a:rPr lang="it-IT" dirty="0" smtClean="0"/>
              <a:t> et </a:t>
            </a:r>
            <a:r>
              <a:rPr lang="it-IT" dirty="0" err="1" smtClean="0"/>
              <a:t>tous</a:t>
            </a:r>
            <a:r>
              <a:rPr lang="it-IT" dirty="0" smtClean="0"/>
              <a:t> </a:t>
            </a:r>
            <a:r>
              <a:rPr lang="it-IT" dirty="0" err="1" smtClean="0"/>
              <a:t>les</a:t>
            </a:r>
            <a:r>
              <a:rPr lang="it-IT" dirty="0" smtClean="0"/>
              <a:t> </a:t>
            </a:r>
            <a:r>
              <a:rPr lang="it-IT" dirty="0" err="1" smtClean="0"/>
              <a:t>circuits</a:t>
            </a:r>
            <a:r>
              <a:rPr lang="it-IT" dirty="0" smtClean="0"/>
              <a:t> de </a:t>
            </a:r>
            <a:r>
              <a:rPr lang="it-IT" dirty="0" err="1" smtClean="0"/>
              <a:t>graissage</a:t>
            </a:r>
            <a:r>
              <a:rPr lang="it-IT" dirty="0"/>
              <a:t> </a:t>
            </a:r>
            <a:r>
              <a:rPr lang="it-IT" dirty="0" smtClean="0"/>
              <a:t>et de </a:t>
            </a:r>
            <a:r>
              <a:rPr lang="it-IT" dirty="0" err="1" smtClean="0"/>
              <a:t>refroidissement</a:t>
            </a:r>
            <a:r>
              <a:rPr lang="it-IT" dirty="0" smtClean="0"/>
              <a:t> </a:t>
            </a:r>
            <a:r>
              <a:rPr lang="it-IT" dirty="0" err="1" smtClean="0"/>
              <a:t>fonctionnent</a:t>
            </a:r>
            <a:r>
              <a:rPr lang="it-IT" dirty="0" smtClean="0"/>
              <a:t> </a:t>
            </a:r>
            <a:r>
              <a:rPr lang="it-IT" dirty="0" err="1" smtClean="0"/>
              <a:t>grâce</a:t>
            </a:r>
            <a:r>
              <a:rPr lang="it-IT" dirty="0" smtClean="0"/>
              <a:t> à un </a:t>
            </a:r>
            <a:r>
              <a:rPr lang="it-IT" dirty="0" err="1" smtClean="0"/>
              <a:t>moteur</a:t>
            </a:r>
            <a:r>
              <a:rPr lang="it-IT" dirty="0" smtClean="0"/>
              <a:t> à </a:t>
            </a:r>
            <a:r>
              <a:rPr lang="it-IT" dirty="0" err="1" smtClean="0"/>
              <a:t>explosion</a:t>
            </a:r>
            <a:r>
              <a:rPr lang="it-IT" dirty="0" smtClean="0"/>
              <a:t> </a:t>
            </a:r>
            <a:r>
              <a:rPr lang="it-IT" dirty="0" err="1" smtClean="0"/>
              <a:t>alimenté</a:t>
            </a:r>
            <a:r>
              <a:rPr lang="it-IT" dirty="0" smtClean="0"/>
              <a:t> à </a:t>
            </a:r>
            <a:r>
              <a:rPr lang="it-IT" dirty="0" err="1" smtClean="0"/>
              <a:t>méthane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406791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SCHÉMA MOTEUR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50" y="1733619"/>
            <a:ext cx="7545660" cy="4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2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SCHÉMA COMPRESSEUR </a:t>
            </a:r>
            <a:r>
              <a:rPr lang="it-IT" sz="2400" b="1" dirty="0" smtClean="0"/>
              <a:t>ETAGE </a:t>
            </a:r>
            <a:r>
              <a:rPr lang="it-IT" sz="2400" b="1" dirty="0" smtClean="0"/>
              <a:t>I</a:t>
            </a:r>
            <a:endParaRPr lang="it-IT" sz="2400" b="1" dirty="0"/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947" y="1844824"/>
            <a:ext cx="7613493" cy="47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6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SCHÉMA COMPRESSEUR </a:t>
            </a:r>
            <a:r>
              <a:rPr lang="it-IT" sz="2400" b="1" dirty="0" smtClean="0"/>
              <a:t>ETAGE</a:t>
            </a:r>
            <a:r>
              <a:rPr lang="it-IT" sz="2400" b="1" dirty="0" smtClean="0"/>
              <a:t> </a:t>
            </a:r>
            <a:r>
              <a:rPr lang="it-IT" sz="2400" b="1" dirty="0" smtClean="0"/>
              <a:t>II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915" y="1733619"/>
            <a:ext cx="7496525" cy="47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9006" y="314096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SCHÉMA – RACCORDEMENT COMPRESSEURS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9781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SCHÉMA 1 COMPRESSEUR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29270"/>
            <a:ext cx="7488832" cy="4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9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P&amp;I UN SEUL COMPRESSEUR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17863"/>
            <a:ext cx="7488831" cy="482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467543" y="260648"/>
            <a:ext cx="8229600" cy="1143000"/>
          </a:xfrm>
        </p:spPr>
        <p:txBody>
          <a:bodyPr/>
          <a:lstStyle/>
          <a:p>
            <a:r>
              <a:rPr lang="it-IT" dirty="0">
                <a:latin typeface="Colonna MT" panose="04020805060202030203" pitchFamily="82" charset="0"/>
              </a:rPr>
              <a:t>TRANSFERT DE GAZ</a:t>
            </a:r>
            <a:endParaRPr lang="it-IT" dirty="0">
              <a:latin typeface="Colonna MT" panose="04020805060202030203" pitchFamily="82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294967295"/>
          </p:nvPr>
        </p:nvSpPr>
        <p:spPr>
          <a:xfrm>
            <a:off x="467543" y="1340768"/>
            <a:ext cx="8362256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altLang="it-IT" dirty="0" err="1" smtClean="0">
                <a:solidFill>
                  <a:srgbClr val="0000CC"/>
                </a:solidFill>
                <a:latin typeface="43" charset="0"/>
              </a:rPr>
              <a:t>Organisation</a:t>
            </a:r>
            <a:r>
              <a:rPr lang="it-IT" altLang="it-IT" dirty="0" smtClean="0">
                <a:solidFill>
                  <a:srgbClr val="0000CC"/>
                </a:solidFill>
                <a:latin typeface="43" charset="0"/>
              </a:rPr>
              <a:t> </a:t>
            </a:r>
            <a:r>
              <a:rPr lang="it-IT" altLang="it-IT" dirty="0" err="1" smtClean="0">
                <a:solidFill>
                  <a:srgbClr val="0000CC"/>
                </a:solidFill>
                <a:latin typeface="43" charset="0"/>
              </a:rPr>
              <a:t>Ressources</a:t>
            </a:r>
            <a:r>
              <a:rPr lang="it-IT" altLang="it-IT" dirty="0" smtClean="0">
                <a:solidFill>
                  <a:srgbClr val="0000CC"/>
                </a:solidFill>
                <a:latin typeface="43" charset="0"/>
              </a:rPr>
              <a:t> </a:t>
            </a:r>
            <a:r>
              <a:rPr lang="it-IT" altLang="it-IT" dirty="0" err="1" smtClean="0">
                <a:solidFill>
                  <a:srgbClr val="0000CC"/>
                </a:solidFill>
                <a:latin typeface="43" charset="0"/>
              </a:rPr>
              <a:t>Humaines</a:t>
            </a:r>
            <a:endParaRPr lang="it-IT" altLang="it-IT" dirty="0">
              <a:latin typeface="43" charset="0"/>
            </a:endParaRPr>
          </a:p>
          <a:p>
            <a:pPr marL="0" indent="0" algn="ctr">
              <a:buNone/>
            </a:pPr>
            <a:endParaRPr lang="it-IT" b="1" dirty="0" smtClean="0"/>
          </a:p>
        </p:txBody>
      </p:sp>
      <p:pic>
        <p:nvPicPr>
          <p:cNvPr id="102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21727" y="1926367"/>
            <a:ext cx="7772400" cy="41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 sz="2400" dirty="0" smtClean="0"/>
          </a:p>
          <a:p>
            <a:pPr algn="l">
              <a:buFont typeface="Wingdings" pitchFamily="2" charset="2"/>
              <a:buNone/>
            </a:pPr>
            <a:endParaRPr lang="it-IT" alt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3802163" y="3608519"/>
            <a:ext cx="122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/>
              <a:t>M. Bettoni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784002" y="2161197"/>
            <a:ext cx="129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0070C0"/>
                </a:solidFill>
              </a:rPr>
              <a:t>M. </a:t>
            </a:r>
            <a:r>
              <a:rPr lang="it-IT" altLang="it-IT" b="1" dirty="0" smtClean="0">
                <a:solidFill>
                  <a:srgbClr val="0070C0"/>
                </a:solidFill>
              </a:rPr>
              <a:t>Guatelli </a:t>
            </a:r>
            <a:endParaRPr lang="it-IT" altLang="it-IT" b="1" dirty="0">
              <a:solidFill>
                <a:srgbClr val="0070C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784002" y="2864507"/>
            <a:ext cx="13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 smtClean="0">
                <a:solidFill>
                  <a:srgbClr val="0070C0"/>
                </a:solidFill>
              </a:rPr>
              <a:t>R. Armellini</a:t>
            </a:r>
            <a:endParaRPr lang="it-IT" altLang="it-IT" b="1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77758" y="4261279"/>
            <a:ext cx="126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/>
              <a:t>A. </a:t>
            </a:r>
            <a:r>
              <a:rPr lang="it-IT" altLang="it-IT" dirty="0" err="1" smtClean="0"/>
              <a:t>Cadeddu</a:t>
            </a:r>
            <a:endParaRPr lang="it-IT" altLang="it-IT" dirty="0"/>
          </a:p>
        </p:txBody>
      </p:sp>
      <p:cxnSp>
        <p:nvCxnSpPr>
          <p:cNvPr id="19" name="Connettore 2 18"/>
          <p:cNvCxnSpPr>
            <a:stCxn id="4" idx="2"/>
            <a:endCxn id="8" idx="0"/>
          </p:cNvCxnSpPr>
          <p:nvPr/>
        </p:nvCxnSpPr>
        <p:spPr>
          <a:xfrm>
            <a:off x="4432513" y="2530529"/>
            <a:ext cx="2244" cy="333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8" idx="2"/>
            <a:endCxn id="2" idx="0"/>
          </p:cNvCxnSpPr>
          <p:nvPr/>
        </p:nvCxnSpPr>
        <p:spPr>
          <a:xfrm flipH="1">
            <a:off x="4416915" y="3233839"/>
            <a:ext cx="17842" cy="374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1496014" y="323579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ttangolo 1030"/>
          <p:cNvSpPr/>
          <p:nvPr/>
        </p:nvSpPr>
        <p:spPr>
          <a:xfrm>
            <a:off x="4016597" y="5350229"/>
            <a:ext cx="80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00B050"/>
                </a:solidFill>
              </a:rPr>
              <a:t>ASTOR</a:t>
            </a:r>
            <a:endParaRPr lang="it-IT" altLang="it-IT" dirty="0">
              <a:solidFill>
                <a:srgbClr val="00B050"/>
              </a:solidFill>
            </a:endParaRPr>
          </a:p>
        </p:txBody>
      </p:sp>
      <p:sp>
        <p:nvSpPr>
          <p:cNvPr id="1045" name="Rettangolo 1044"/>
          <p:cNvSpPr/>
          <p:nvPr/>
        </p:nvSpPr>
        <p:spPr>
          <a:xfrm>
            <a:off x="5269738" y="4221088"/>
            <a:ext cx="1211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/>
              <a:t>R. Molinari</a:t>
            </a:r>
            <a:endParaRPr lang="it-IT" altLang="it-IT" dirty="0"/>
          </a:p>
        </p:txBody>
      </p:sp>
      <p:sp>
        <p:nvSpPr>
          <p:cNvPr id="1046" name="Rettangolo 1045"/>
          <p:cNvSpPr/>
          <p:nvPr/>
        </p:nvSpPr>
        <p:spPr>
          <a:xfrm>
            <a:off x="7180370" y="4221087"/>
            <a:ext cx="1439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/>
              <a:t>T. </a:t>
            </a:r>
            <a:r>
              <a:rPr lang="it-IT" altLang="it-IT" dirty="0" err="1" smtClean="0"/>
              <a:t>Mazzaferro</a:t>
            </a:r>
            <a:endParaRPr lang="it-IT" altLang="it-IT" dirty="0"/>
          </a:p>
        </p:txBody>
      </p:sp>
      <p:cxnSp>
        <p:nvCxnSpPr>
          <p:cNvPr id="1067" name="Connettore 2 1066"/>
          <p:cNvCxnSpPr>
            <a:endCxn id="1045" idx="3"/>
          </p:cNvCxnSpPr>
          <p:nvPr/>
        </p:nvCxnSpPr>
        <p:spPr>
          <a:xfrm flipH="1">
            <a:off x="6481480" y="4405753"/>
            <a:ext cx="4591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6" name="Rettangolo 1075"/>
          <p:cNvSpPr/>
          <p:nvPr/>
        </p:nvSpPr>
        <p:spPr>
          <a:xfrm>
            <a:off x="2020028" y="6029335"/>
            <a:ext cx="125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00B050"/>
                </a:solidFill>
              </a:rPr>
              <a:t>G. </a:t>
            </a:r>
            <a:r>
              <a:rPr lang="it-IT" altLang="it-IT" dirty="0" err="1" smtClean="0">
                <a:solidFill>
                  <a:srgbClr val="00B050"/>
                </a:solidFill>
              </a:rPr>
              <a:t>Cobzariu</a:t>
            </a:r>
            <a:endParaRPr lang="it-IT" altLang="it-IT" dirty="0">
              <a:solidFill>
                <a:srgbClr val="00B050"/>
              </a:solidFill>
            </a:endParaRPr>
          </a:p>
        </p:txBody>
      </p:sp>
      <p:sp>
        <p:nvSpPr>
          <p:cNvPr id="1077" name="Rettangolo 1076"/>
          <p:cNvSpPr/>
          <p:nvPr/>
        </p:nvSpPr>
        <p:spPr>
          <a:xfrm>
            <a:off x="5575491" y="6053062"/>
            <a:ext cx="109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00B050"/>
                </a:solidFill>
              </a:rPr>
              <a:t>A. </a:t>
            </a:r>
            <a:r>
              <a:rPr lang="it-IT" altLang="it-IT" dirty="0" err="1" smtClean="0">
                <a:solidFill>
                  <a:srgbClr val="00B050"/>
                </a:solidFill>
              </a:rPr>
              <a:t>Zingale</a:t>
            </a:r>
            <a:endParaRPr lang="it-IT" altLang="it-IT" dirty="0">
              <a:solidFill>
                <a:srgbClr val="00B050"/>
              </a:solidFill>
            </a:endParaRPr>
          </a:p>
        </p:txBody>
      </p:sp>
      <p:sp>
        <p:nvSpPr>
          <p:cNvPr id="1078" name="Rettangolo 1077"/>
          <p:cNvSpPr/>
          <p:nvPr/>
        </p:nvSpPr>
        <p:spPr>
          <a:xfrm>
            <a:off x="3733329" y="6029335"/>
            <a:ext cx="1367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00B050"/>
                </a:solidFill>
              </a:rPr>
              <a:t>S. </a:t>
            </a:r>
            <a:r>
              <a:rPr lang="it-IT" altLang="it-IT" dirty="0" err="1" smtClean="0">
                <a:solidFill>
                  <a:srgbClr val="00B050"/>
                </a:solidFill>
              </a:rPr>
              <a:t>Mandirola</a:t>
            </a:r>
            <a:endParaRPr lang="it-IT" altLang="it-IT" dirty="0">
              <a:solidFill>
                <a:srgbClr val="00B050"/>
              </a:solidFill>
            </a:endParaRPr>
          </a:p>
        </p:txBody>
      </p:sp>
      <p:cxnSp>
        <p:nvCxnSpPr>
          <p:cNvPr id="1086" name="Connettore 2 1085"/>
          <p:cNvCxnSpPr>
            <a:stCxn id="1031" idx="2"/>
            <a:endCxn id="1078" idx="0"/>
          </p:cNvCxnSpPr>
          <p:nvPr/>
        </p:nvCxnSpPr>
        <p:spPr>
          <a:xfrm flipH="1">
            <a:off x="4416914" y="5719561"/>
            <a:ext cx="2133" cy="3097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Connettore 1 1093"/>
          <p:cNvCxnSpPr>
            <a:stCxn id="1031" idx="2"/>
            <a:endCxn id="1031" idx="2"/>
          </p:cNvCxnSpPr>
          <p:nvPr/>
        </p:nvCxnSpPr>
        <p:spPr>
          <a:xfrm>
            <a:off x="4419047" y="57195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9" name="Connettore 2 1108"/>
          <p:cNvCxnSpPr>
            <a:endCxn id="1076" idx="0"/>
          </p:cNvCxnSpPr>
          <p:nvPr/>
        </p:nvCxnSpPr>
        <p:spPr>
          <a:xfrm>
            <a:off x="2649078" y="5719561"/>
            <a:ext cx="1" cy="3097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Connettore 2 1112"/>
          <p:cNvCxnSpPr>
            <a:endCxn id="1077" idx="0"/>
          </p:cNvCxnSpPr>
          <p:nvPr/>
        </p:nvCxnSpPr>
        <p:spPr>
          <a:xfrm>
            <a:off x="6123205" y="5719561"/>
            <a:ext cx="0" cy="33350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4" name="Rettangolo 1113"/>
          <p:cNvSpPr/>
          <p:nvPr/>
        </p:nvSpPr>
        <p:spPr>
          <a:xfrm>
            <a:off x="7305724" y="6053062"/>
            <a:ext cx="11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00B050"/>
                </a:solidFill>
              </a:rPr>
              <a:t>G. Fainardi</a:t>
            </a:r>
            <a:endParaRPr lang="it-IT" altLang="it-IT" dirty="0">
              <a:solidFill>
                <a:srgbClr val="00B050"/>
              </a:solidFill>
            </a:endParaRPr>
          </a:p>
        </p:txBody>
      </p:sp>
      <p:sp>
        <p:nvSpPr>
          <p:cNvPr id="1030" name="Rettangolo 1029"/>
          <p:cNvSpPr/>
          <p:nvPr/>
        </p:nvSpPr>
        <p:spPr>
          <a:xfrm>
            <a:off x="1424217" y="3622365"/>
            <a:ext cx="137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0070C0"/>
                </a:solidFill>
              </a:rPr>
              <a:t>D. Iacometti </a:t>
            </a:r>
            <a:endParaRPr lang="it-IT" altLang="it-IT" dirty="0">
              <a:solidFill>
                <a:srgbClr val="0070C0"/>
              </a:solidFill>
            </a:endParaRPr>
          </a:p>
        </p:txBody>
      </p:sp>
      <p:cxnSp>
        <p:nvCxnSpPr>
          <p:cNvPr id="1041" name="Connettore 4 1040"/>
          <p:cNvCxnSpPr>
            <a:stCxn id="2" idx="1"/>
          </p:cNvCxnSpPr>
          <p:nvPr/>
        </p:nvCxnSpPr>
        <p:spPr>
          <a:xfrm rot="10800000" flipV="1">
            <a:off x="2195737" y="3793185"/>
            <a:ext cx="1606427" cy="3466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Connettore 2 1042"/>
          <p:cNvCxnSpPr>
            <a:stCxn id="1030" idx="2"/>
            <a:endCxn id="11" idx="0"/>
          </p:cNvCxnSpPr>
          <p:nvPr/>
        </p:nvCxnSpPr>
        <p:spPr>
          <a:xfrm>
            <a:off x="2110976" y="3991697"/>
            <a:ext cx="1" cy="269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tangolo 80"/>
          <p:cNvSpPr/>
          <p:nvPr/>
        </p:nvSpPr>
        <p:spPr>
          <a:xfrm>
            <a:off x="6088525" y="3623167"/>
            <a:ext cx="1460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0070C0"/>
                </a:solidFill>
              </a:rPr>
              <a:t>M. Deandrea </a:t>
            </a:r>
            <a:endParaRPr lang="it-IT" altLang="it-IT" dirty="0">
              <a:solidFill>
                <a:srgbClr val="0070C0"/>
              </a:solidFill>
            </a:endParaRPr>
          </a:p>
        </p:txBody>
      </p:sp>
      <p:cxnSp>
        <p:nvCxnSpPr>
          <p:cNvPr id="67" name="Connettore 4 66"/>
          <p:cNvCxnSpPr>
            <a:stCxn id="81" idx="2"/>
            <a:endCxn id="1046" idx="1"/>
          </p:cNvCxnSpPr>
          <p:nvPr/>
        </p:nvCxnSpPr>
        <p:spPr>
          <a:xfrm rot="16200000" flipH="1">
            <a:off x="6793033" y="4018416"/>
            <a:ext cx="413254" cy="3614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4 69"/>
          <p:cNvCxnSpPr>
            <a:stCxn id="2" idx="3"/>
          </p:cNvCxnSpPr>
          <p:nvPr/>
        </p:nvCxnSpPr>
        <p:spPr>
          <a:xfrm>
            <a:off x="5031667" y="3793185"/>
            <a:ext cx="1679385" cy="33330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4 71"/>
          <p:cNvCxnSpPr>
            <a:stCxn id="8" idx="1"/>
            <a:endCxn id="1030" idx="0"/>
          </p:cNvCxnSpPr>
          <p:nvPr/>
        </p:nvCxnSpPr>
        <p:spPr>
          <a:xfrm rot="10800000" flipV="1">
            <a:off x="2110976" y="3049173"/>
            <a:ext cx="1673026" cy="57319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4 73"/>
          <p:cNvCxnSpPr>
            <a:stCxn id="8" idx="3"/>
            <a:endCxn id="81" idx="0"/>
          </p:cNvCxnSpPr>
          <p:nvPr/>
        </p:nvCxnSpPr>
        <p:spPr>
          <a:xfrm>
            <a:off x="5085512" y="3049173"/>
            <a:ext cx="1733438" cy="5739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1031" idx="2"/>
          </p:cNvCxnSpPr>
          <p:nvPr/>
        </p:nvCxnSpPr>
        <p:spPr>
          <a:xfrm>
            <a:off x="4419047" y="5719561"/>
            <a:ext cx="170415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1031" idx="2"/>
          </p:cNvCxnSpPr>
          <p:nvPr/>
        </p:nvCxnSpPr>
        <p:spPr>
          <a:xfrm flipH="1">
            <a:off x="2649078" y="5719561"/>
            <a:ext cx="176996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Connettore 1 1064"/>
          <p:cNvCxnSpPr/>
          <p:nvPr/>
        </p:nvCxnSpPr>
        <p:spPr>
          <a:xfrm>
            <a:off x="1424215" y="5200600"/>
            <a:ext cx="7069909" cy="0"/>
          </a:xfrm>
          <a:prstGeom prst="line">
            <a:avLst/>
          </a:prstGeom>
          <a:ln>
            <a:solidFill>
              <a:srgbClr val="00B05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Connettore 2 1069"/>
          <p:cNvCxnSpPr>
            <a:stCxn id="2" idx="2"/>
          </p:cNvCxnSpPr>
          <p:nvPr/>
        </p:nvCxnSpPr>
        <p:spPr>
          <a:xfrm>
            <a:off x="4416915" y="3977851"/>
            <a:ext cx="2133" cy="1222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UN SEUL COMPRESSEUR 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487" y="2149118"/>
            <a:ext cx="5616624" cy="37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SCHÉMA N°2 COMPRESSEURS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55256"/>
            <a:ext cx="6870713" cy="484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2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P&amp;I N° 2 COMPRESSEURS 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42814"/>
            <a:ext cx="7485037" cy="477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4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DEUX COMPRESSEURS EN SÉRIE</a:t>
            </a:r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8" name="Segnaposto contenuto 4" descr="U:\Projects Evacuation Gas Pipe\Project\CONTRATTO SNAM N. 5000001338\7200077559 San Filippo del Mela\Foto\Pan-1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916832"/>
            <a:ext cx="705678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43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306896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MATERIAUX RACCORDEMENTS LIGNES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14709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0671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Vannes de </a:t>
            </a:r>
            <a:r>
              <a:rPr lang="it-IT" sz="2400" b="1" dirty="0" err="1" smtClean="0"/>
              <a:t>sectionnement</a:t>
            </a:r>
            <a:r>
              <a:rPr lang="it-IT" sz="2400" b="1" dirty="0" smtClean="0"/>
              <a:t> et </a:t>
            </a:r>
            <a:r>
              <a:rPr lang="it-IT" sz="2400" b="1" dirty="0" err="1" smtClean="0"/>
              <a:t>clapet</a:t>
            </a:r>
            <a:r>
              <a:rPr lang="it-IT" sz="2400" b="1" dirty="0" smtClean="0"/>
              <a:t> de non </a:t>
            </a:r>
            <a:r>
              <a:rPr lang="it-IT" sz="2400" b="1" dirty="0" err="1" smtClean="0"/>
              <a:t>retour</a:t>
            </a:r>
            <a:r>
              <a:rPr lang="it-IT" sz="2400" b="1" dirty="0" smtClean="0"/>
              <a:t>  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RÉCOMPRESSION</a:t>
            </a:r>
            <a:endParaRPr lang="it-IT" sz="4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20" y="1844824"/>
            <a:ext cx="2842367" cy="18877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844824"/>
            <a:ext cx="2838377" cy="18918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8" y="1844824"/>
            <a:ext cx="2842367" cy="18918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917032"/>
            <a:ext cx="324623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909392"/>
            <a:ext cx="326839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0671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Soupape</a:t>
            </a:r>
            <a:r>
              <a:rPr lang="it-IT" sz="2400" b="1" dirty="0" smtClean="0"/>
              <a:t> de </a:t>
            </a:r>
            <a:r>
              <a:rPr lang="it-IT" sz="2400" b="1" dirty="0" err="1" smtClean="0"/>
              <a:t>sécurité</a:t>
            </a:r>
            <a:r>
              <a:rPr lang="it-IT" sz="2400" b="1" dirty="0" smtClean="0"/>
              <a:t> 90 bar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15" y="2010912"/>
            <a:ext cx="5112568" cy="37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0671" y="119675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Débimètre</a:t>
            </a:r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79" y="2204864"/>
            <a:ext cx="3993798" cy="2952328"/>
          </a:xfrm>
          <a:prstGeom prst="rect">
            <a:avLst/>
          </a:prstGeom>
        </p:spPr>
      </p:pic>
      <p:pic>
        <p:nvPicPr>
          <p:cNvPr id="2050" name="Picture 2" descr="C:\Users\mbettoni\Desktop\Lavoro\Ricompressione Casalborsetti RA 17,19-6-2013\Foto Ravenna\_DSC46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112" y="2204864"/>
            <a:ext cx="42991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5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0671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LIGNES</a:t>
            </a:r>
          </a:p>
          <a:p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3075" name="Picture 3" descr="C:\Users\mbettoni\Desktop\Lavoro\Ricompressione Coriano 19-3-2013\IMG_00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90" y="1916831"/>
            <a:ext cx="3574385" cy="2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bettoni\Desktop\Lavoro\Ricompressione Coriano 19-3-2013\IMG_0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766" y="1916830"/>
            <a:ext cx="3891785" cy="27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8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0671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SWIVEL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12251"/>
            <a:ext cx="3168352" cy="3960439"/>
          </a:xfrm>
          <a:prstGeom prst="rect">
            <a:avLst/>
          </a:prstGeom>
        </p:spPr>
      </p:pic>
      <p:pic>
        <p:nvPicPr>
          <p:cNvPr id="3077" name="Picture 5" descr="C:\Users\mbettoni\Desktop\Lavoro\Ricompressione Casalborsetti RA 17,19-6-2013\Foto Ravenna\17 06 2013\_DSC46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97172"/>
            <a:ext cx="324036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2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242088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 smtClean="0"/>
              <a:t>Pour </a:t>
            </a:r>
            <a:r>
              <a:rPr lang="it-IT" altLang="it-IT" sz="2400" b="1" dirty="0" err="1" smtClean="0"/>
              <a:t>des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raisons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différentes</a:t>
            </a:r>
            <a:r>
              <a:rPr lang="it-IT" altLang="it-IT" sz="2400" b="1" dirty="0" smtClean="0"/>
              <a:t>, </a:t>
            </a:r>
            <a:r>
              <a:rPr lang="it-IT" altLang="it-IT" sz="2400" b="1" dirty="0" err="1"/>
              <a:t>l</a:t>
            </a:r>
            <a:r>
              <a:rPr lang="it-IT" altLang="it-IT" sz="2400" b="1" dirty="0" err="1" smtClean="0"/>
              <a:t>es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gazoducs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souvent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nécessitent</a:t>
            </a:r>
            <a:r>
              <a:rPr lang="it-IT" altLang="it-IT" sz="2400" b="1" dirty="0" smtClean="0"/>
              <a:t>  d’</a:t>
            </a:r>
            <a:r>
              <a:rPr lang="it-IT" altLang="it-IT" sz="2400" b="1" dirty="0" err="1" smtClean="0"/>
              <a:t>opérations</a:t>
            </a:r>
            <a:r>
              <a:rPr lang="it-IT" altLang="it-IT" sz="2400" b="1" dirty="0" smtClean="0"/>
              <a:t> d’</a:t>
            </a:r>
            <a:r>
              <a:rPr lang="it-IT" altLang="it-IT" sz="2400" b="1" dirty="0" err="1" smtClean="0"/>
              <a:t>entretien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visant</a:t>
            </a:r>
            <a:r>
              <a:rPr lang="it-IT" altLang="it-IT" sz="2400" b="1" dirty="0" smtClean="0"/>
              <a:t> à </a:t>
            </a:r>
            <a:r>
              <a:rPr lang="it-IT" altLang="it-IT" sz="2400" b="1" dirty="0" err="1" smtClean="0"/>
              <a:t>restaurer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/>
              <a:t>d</a:t>
            </a:r>
            <a:r>
              <a:rPr lang="it-IT" altLang="it-IT" sz="2400" b="1" dirty="0" err="1" smtClean="0"/>
              <a:t>es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conditions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opérationnelles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fiables</a:t>
            </a:r>
            <a:r>
              <a:rPr lang="it-IT" altLang="it-IT" sz="2400" b="1" dirty="0" smtClean="0"/>
              <a:t> et </a:t>
            </a:r>
            <a:r>
              <a:rPr lang="it-IT" altLang="it-IT" sz="2400" b="1" dirty="0" err="1" smtClean="0"/>
              <a:t>sûres</a:t>
            </a:r>
            <a:r>
              <a:rPr lang="it-IT" altLang="it-IT" sz="2400" b="1" dirty="0" smtClean="0"/>
              <a:t>. </a:t>
            </a:r>
            <a:r>
              <a:rPr lang="it-IT" altLang="it-IT" sz="2400" b="1" dirty="0" err="1" smtClean="0"/>
              <a:t>Avant</a:t>
            </a:r>
            <a:r>
              <a:rPr lang="it-IT" altLang="it-IT" sz="2400" b="1" dirty="0" smtClean="0"/>
              <a:t> tout </a:t>
            </a:r>
            <a:r>
              <a:rPr lang="it-IT" altLang="it-IT" sz="2400" b="1" dirty="0" err="1" smtClean="0"/>
              <a:t>travail</a:t>
            </a:r>
            <a:r>
              <a:rPr lang="it-IT" altLang="it-IT" sz="2400" b="1" dirty="0" smtClean="0"/>
              <a:t> d’</a:t>
            </a:r>
            <a:r>
              <a:rPr lang="it-IT" altLang="it-IT" sz="2400" b="1" dirty="0" err="1" smtClean="0"/>
              <a:t>entretien</a:t>
            </a:r>
            <a:r>
              <a:rPr lang="it-IT" altLang="it-IT" sz="2400" b="1" dirty="0" smtClean="0"/>
              <a:t> le </a:t>
            </a:r>
            <a:r>
              <a:rPr lang="it-IT" altLang="it-IT" sz="2400" b="1" dirty="0" err="1" smtClean="0"/>
              <a:t>produit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contenu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dans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les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tuyaux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doit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/>
              <a:t>ê</a:t>
            </a:r>
            <a:r>
              <a:rPr lang="it-IT" altLang="it-IT" sz="2400" b="1" dirty="0" err="1" smtClean="0"/>
              <a:t>tre</a:t>
            </a:r>
            <a:r>
              <a:rPr lang="it-IT" altLang="it-IT" sz="2400" b="1" dirty="0" smtClean="0"/>
              <a:t> </a:t>
            </a:r>
            <a:r>
              <a:rPr lang="it-IT" altLang="it-IT" sz="2400" b="1" dirty="0" err="1" smtClean="0"/>
              <a:t>évacué</a:t>
            </a:r>
            <a:r>
              <a:rPr lang="it-IT" altLang="it-IT" sz="2400" b="1" dirty="0" smtClean="0"/>
              <a:t>.</a:t>
            </a:r>
            <a:endParaRPr lang="it-IT" altLang="it-IT" sz="2400" i="1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9750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30671" y="119675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 LES RACCORDS</a:t>
            </a:r>
          </a:p>
          <a:p>
            <a:pPr algn="ctr"/>
            <a:endParaRPr lang="it-IT" sz="2400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  <a:p>
            <a:endParaRPr lang="it-IT" sz="4400" dirty="0"/>
          </a:p>
        </p:txBody>
      </p:sp>
      <p:pic>
        <p:nvPicPr>
          <p:cNvPr id="4098" name="Picture 2" descr="C:\Users\mbettoni\Desktop\Lavoro\Ricompressione Coriano 19-3-2013\IMG_0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21744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46" y="2217440"/>
            <a:ext cx="419727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318121"/>
            <a:ext cx="7920880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Qu’est</a:t>
            </a:r>
            <a:r>
              <a:rPr lang="it-IT" sz="2400" b="1" dirty="0" smtClean="0"/>
              <a:t>-ce </a:t>
            </a:r>
            <a:r>
              <a:rPr lang="it-IT" sz="2400" b="1" dirty="0" err="1" smtClean="0"/>
              <a:t>que</a:t>
            </a:r>
            <a:r>
              <a:rPr lang="it-IT" sz="2400" b="1" dirty="0" smtClean="0"/>
              <a:t> le </a:t>
            </a:r>
            <a:r>
              <a:rPr lang="it-IT" sz="2400" b="1" dirty="0" err="1" smtClean="0"/>
              <a:t>méthane</a:t>
            </a:r>
            <a:r>
              <a:rPr lang="it-IT" sz="2400" b="1" dirty="0" smtClean="0"/>
              <a:t>?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Le </a:t>
            </a:r>
            <a:r>
              <a:rPr lang="it-IT" sz="2400" dirty="0" err="1" smtClean="0"/>
              <a:t>méthane</a:t>
            </a:r>
            <a:r>
              <a:rPr lang="it-IT" sz="2400" dirty="0" smtClean="0"/>
              <a:t> </a:t>
            </a:r>
            <a:r>
              <a:rPr lang="it-IT" sz="2400" dirty="0" smtClean="0"/>
              <a:t>est un </a:t>
            </a:r>
            <a:r>
              <a:rPr lang="it-IT" sz="2400" dirty="0" err="1" smtClean="0"/>
              <a:t>gaz</a:t>
            </a:r>
            <a:r>
              <a:rPr lang="it-IT" sz="2400" dirty="0" smtClean="0"/>
              <a:t>, d’</a:t>
            </a:r>
            <a:r>
              <a:rPr lang="it-IT" sz="2400" dirty="0" err="1" smtClean="0"/>
              <a:t>habitude</a:t>
            </a:r>
            <a:r>
              <a:rPr lang="it-IT" sz="2400" dirty="0" smtClean="0"/>
              <a:t> </a:t>
            </a:r>
            <a:r>
              <a:rPr lang="it-IT" sz="2400" dirty="0" err="1" smtClean="0"/>
              <a:t>appelé</a:t>
            </a:r>
            <a:r>
              <a:rPr lang="it-IT" sz="2400" dirty="0" smtClean="0"/>
              <a:t>  </a:t>
            </a:r>
            <a:r>
              <a:rPr lang="fr-CA" sz="2400" dirty="0" smtClean="0"/>
              <a:t>«</a:t>
            </a:r>
            <a:r>
              <a:rPr lang="it-IT" sz="2400" dirty="0" smtClean="0"/>
              <a:t> </a:t>
            </a:r>
            <a:r>
              <a:rPr lang="it-IT" sz="2400" b="1" dirty="0" err="1" smtClean="0"/>
              <a:t>gaz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naturel</a:t>
            </a:r>
            <a:r>
              <a:rPr lang="it-IT" sz="2400" dirty="0"/>
              <a:t> </a:t>
            </a:r>
            <a:r>
              <a:rPr lang="fr-CA" sz="2400" dirty="0" smtClean="0"/>
              <a:t>»</a:t>
            </a:r>
            <a:r>
              <a:rPr lang="it-IT" sz="2400" dirty="0" smtClean="0"/>
              <a:t>.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À l’origine ce </a:t>
            </a:r>
            <a:r>
              <a:rPr lang="it-IT" sz="2400" dirty="0" err="1" smtClean="0"/>
              <a:t>gaz</a:t>
            </a:r>
            <a:r>
              <a:rPr lang="it-IT" sz="2400" dirty="0" smtClean="0"/>
              <a:t> est inodore et incolore. </a:t>
            </a:r>
            <a:r>
              <a:rPr lang="it-IT" sz="2400" dirty="0" err="1" smtClean="0"/>
              <a:t>Dans</a:t>
            </a:r>
            <a:r>
              <a:rPr lang="it-IT" sz="2400" dirty="0" smtClean="0"/>
              <a:t> </a:t>
            </a:r>
            <a:r>
              <a:rPr lang="it-IT" sz="2400" dirty="0" err="1" smtClean="0"/>
              <a:t>les</a:t>
            </a:r>
            <a:r>
              <a:rPr lang="it-IT" sz="2400" dirty="0" smtClean="0"/>
              <a:t> </a:t>
            </a:r>
            <a:r>
              <a:rPr lang="it-IT" sz="2400" dirty="0" err="1" smtClean="0"/>
              <a:t>lignes</a:t>
            </a:r>
            <a:r>
              <a:rPr lang="it-IT" sz="2400" dirty="0" smtClean="0"/>
              <a:t> </a:t>
            </a:r>
            <a:r>
              <a:rPr lang="it-IT" sz="2400" dirty="0" err="1" smtClean="0"/>
              <a:t>civiles</a:t>
            </a:r>
            <a:r>
              <a:rPr lang="it-IT" sz="2400" dirty="0" smtClean="0"/>
              <a:t> le </a:t>
            </a:r>
            <a:r>
              <a:rPr lang="it-IT" sz="2400" dirty="0" err="1" smtClean="0"/>
              <a:t>gaz</a:t>
            </a:r>
            <a:r>
              <a:rPr lang="it-IT" sz="2400" dirty="0" smtClean="0"/>
              <a:t> est </a:t>
            </a:r>
            <a:r>
              <a:rPr lang="it-IT" sz="2400" dirty="0" err="1" smtClean="0"/>
              <a:t>traité</a:t>
            </a:r>
            <a:r>
              <a:rPr lang="it-IT" sz="2400" dirty="0" smtClean="0"/>
              <a:t> de façon à le </a:t>
            </a:r>
            <a:r>
              <a:rPr lang="it-IT" sz="2400" dirty="0" err="1" smtClean="0"/>
              <a:t>rendre</a:t>
            </a:r>
            <a:r>
              <a:rPr lang="it-IT" sz="2400" dirty="0" smtClean="0"/>
              <a:t> </a:t>
            </a:r>
            <a:r>
              <a:rPr lang="it-IT" sz="2400" dirty="0" err="1" smtClean="0"/>
              <a:t>reconnaissable</a:t>
            </a:r>
            <a:r>
              <a:rPr lang="it-IT" sz="2400" dirty="0" smtClean="0"/>
              <a:t> (</a:t>
            </a:r>
            <a:r>
              <a:rPr lang="it-IT" sz="2400" dirty="0" err="1" smtClean="0"/>
              <a:t>odorisé</a:t>
            </a:r>
            <a:r>
              <a:rPr lang="it-IT" sz="2400" dirty="0" smtClean="0"/>
              <a:t>) </a:t>
            </a:r>
            <a:r>
              <a:rPr lang="it-IT" sz="2400" dirty="0" err="1" smtClean="0"/>
              <a:t>au</a:t>
            </a:r>
            <a:r>
              <a:rPr lang="it-IT" sz="2400" dirty="0" smtClean="0"/>
              <a:t> </a:t>
            </a:r>
            <a:r>
              <a:rPr lang="it-IT" sz="2400" dirty="0" err="1" smtClean="0"/>
              <a:t>cas</a:t>
            </a:r>
            <a:r>
              <a:rPr lang="it-IT" sz="2400" dirty="0" smtClean="0"/>
              <a:t> </a:t>
            </a:r>
            <a:r>
              <a:rPr lang="it-IT" sz="2400" dirty="0" smtClean="0"/>
              <a:t>de </a:t>
            </a:r>
            <a:r>
              <a:rPr lang="it-IT" sz="2400" dirty="0" err="1" smtClean="0"/>
              <a:t>fuites</a:t>
            </a:r>
            <a:r>
              <a:rPr lang="it-IT" sz="2400" dirty="0" smtClean="0"/>
              <a:t>, </a:t>
            </a:r>
          </a:p>
          <a:p>
            <a:pPr algn="ctr"/>
            <a:r>
              <a:rPr lang="it-IT" sz="2400" b="1" dirty="0"/>
              <a:t>m</a:t>
            </a:r>
            <a:r>
              <a:rPr lang="it-IT" sz="2400" b="1" dirty="0" smtClean="0"/>
              <a:t>ais </a:t>
            </a:r>
            <a:r>
              <a:rPr lang="it-IT" sz="2400" b="1" dirty="0" err="1" smtClean="0"/>
              <a:t>dans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gazoducs</a:t>
            </a:r>
            <a:r>
              <a:rPr lang="it-IT" sz="2400" b="1" dirty="0" smtClean="0"/>
              <a:t> il n’est </a:t>
            </a:r>
            <a:r>
              <a:rPr lang="it-IT" sz="2400" b="1" dirty="0" err="1" smtClean="0"/>
              <a:t>pas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traité</a:t>
            </a:r>
            <a:r>
              <a:rPr lang="it-IT" sz="2400" b="1" dirty="0" smtClean="0"/>
              <a:t>. </a:t>
            </a:r>
            <a:endParaRPr lang="it-IT" sz="2400" b="1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/>
              <a:t>D’un </a:t>
            </a:r>
            <a:r>
              <a:rPr lang="it-IT" dirty="0" err="1" smtClean="0"/>
              <a:t>point</a:t>
            </a:r>
            <a:r>
              <a:rPr lang="it-IT" dirty="0" smtClean="0"/>
              <a:t> de </a:t>
            </a:r>
            <a:r>
              <a:rPr lang="it-IT" dirty="0" err="1" smtClean="0"/>
              <a:t>vue</a:t>
            </a:r>
            <a:r>
              <a:rPr lang="it-IT" dirty="0" smtClean="0"/>
              <a:t> </a:t>
            </a:r>
            <a:r>
              <a:rPr lang="it-IT" dirty="0" err="1" smtClean="0"/>
              <a:t>chimique</a:t>
            </a:r>
            <a:r>
              <a:rPr lang="it-IT" dirty="0" smtClean="0"/>
              <a:t>, il est </a:t>
            </a:r>
            <a:r>
              <a:rPr lang="it-IT" dirty="0" err="1" smtClean="0"/>
              <a:t>composé</a:t>
            </a:r>
            <a:r>
              <a:rPr lang="it-IT" dirty="0" smtClean="0"/>
              <a:t> d’1 </a:t>
            </a:r>
            <a:r>
              <a:rPr lang="it-IT" dirty="0" err="1" smtClean="0"/>
              <a:t>atome</a:t>
            </a:r>
            <a:r>
              <a:rPr lang="it-IT" dirty="0" smtClean="0"/>
              <a:t> centrale de carbone (</a:t>
            </a:r>
            <a:r>
              <a:rPr lang="it-IT" dirty="0"/>
              <a:t>C) </a:t>
            </a:r>
            <a:r>
              <a:rPr lang="it-IT" dirty="0" smtClean="0"/>
              <a:t>et de 4 </a:t>
            </a:r>
            <a:r>
              <a:rPr lang="it-IT" dirty="0" err="1" smtClean="0"/>
              <a:t>atomes</a:t>
            </a:r>
            <a:r>
              <a:rPr lang="it-IT" dirty="0" smtClean="0"/>
              <a:t> d’</a:t>
            </a:r>
            <a:r>
              <a:rPr lang="it-IT" dirty="0" err="1" smtClean="0"/>
              <a:t>hydrogène</a:t>
            </a:r>
            <a:r>
              <a:rPr lang="it-IT" dirty="0" smtClean="0"/>
              <a:t> </a:t>
            </a:r>
            <a:r>
              <a:rPr lang="it-IT" dirty="0"/>
              <a:t>(H) </a:t>
            </a:r>
            <a:r>
              <a:rPr lang="it-IT" dirty="0" err="1" smtClean="0"/>
              <a:t>aux</a:t>
            </a:r>
            <a:r>
              <a:rPr lang="it-IT" dirty="0" smtClean="0"/>
              <a:t> </a:t>
            </a:r>
            <a:r>
              <a:rPr lang="it-IT" dirty="0" err="1" smtClean="0"/>
              <a:t>sommets</a:t>
            </a:r>
            <a:r>
              <a:rPr lang="it-IT" dirty="0" smtClean="0"/>
              <a:t>, </a:t>
            </a:r>
            <a:r>
              <a:rPr lang="it-IT" dirty="0" err="1" smtClean="0"/>
              <a:t>ainsi</a:t>
            </a:r>
            <a:r>
              <a:rPr lang="it-IT" dirty="0" smtClean="0"/>
              <a:t> il </a:t>
            </a:r>
            <a:r>
              <a:rPr lang="it-IT" dirty="0" err="1" smtClean="0"/>
              <a:t>crée</a:t>
            </a:r>
            <a:r>
              <a:rPr lang="it-IT" dirty="0" smtClean="0"/>
              <a:t> un </a:t>
            </a:r>
            <a:r>
              <a:rPr lang="it-IT" dirty="0" err="1" smtClean="0"/>
              <a:t>tétraède</a:t>
            </a:r>
            <a:r>
              <a:rPr lang="it-IT" dirty="0" smtClean="0"/>
              <a:t> </a:t>
            </a:r>
            <a:r>
              <a:rPr lang="it-IT" dirty="0" err="1" smtClean="0"/>
              <a:t>régulier</a:t>
            </a:r>
            <a:r>
              <a:rPr lang="it-IT" dirty="0" smtClean="0"/>
              <a:t> à </a:t>
            </a:r>
            <a:r>
              <a:rPr lang="it-IT" dirty="0" err="1" smtClean="0"/>
              <a:t>très</a:t>
            </a:r>
            <a:r>
              <a:rPr lang="it-IT" dirty="0" smtClean="0"/>
              <a:t> </a:t>
            </a:r>
            <a:r>
              <a:rPr lang="it-IT" b="1" dirty="0" smtClean="0"/>
              <a:t>grande </a:t>
            </a:r>
            <a:r>
              <a:rPr lang="it-IT" b="1" dirty="0" err="1" smtClean="0"/>
              <a:t>explosibilité</a:t>
            </a:r>
            <a:r>
              <a:rPr lang="it-IT" b="1" dirty="0" smtClean="0"/>
              <a:t>.</a:t>
            </a:r>
          </a:p>
          <a:p>
            <a:pPr algn="ctr"/>
            <a:r>
              <a:rPr lang="it-IT" dirty="0" smtClean="0"/>
              <a:t> </a:t>
            </a:r>
          </a:p>
          <a:p>
            <a:r>
              <a:rPr lang="it-IT" dirty="0" smtClean="0"/>
              <a:t>Le </a:t>
            </a:r>
            <a:r>
              <a:rPr lang="it-IT" dirty="0" err="1" smtClean="0"/>
              <a:t>méthane</a:t>
            </a:r>
            <a:r>
              <a:rPr lang="it-IT" dirty="0" smtClean="0"/>
              <a:t> </a:t>
            </a:r>
            <a:r>
              <a:rPr lang="it-IT" dirty="0" err="1" smtClean="0"/>
              <a:t>fait</a:t>
            </a:r>
            <a:r>
              <a:rPr lang="it-IT" dirty="0" smtClean="0"/>
              <a:t> </a:t>
            </a:r>
            <a:r>
              <a:rPr lang="it-IT" dirty="0" err="1" smtClean="0"/>
              <a:t>partie</a:t>
            </a:r>
            <a:r>
              <a:rPr lang="it-IT" dirty="0" smtClean="0"/>
              <a:t> </a:t>
            </a:r>
            <a:r>
              <a:rPr lang="it-IT" dirty="0" smtClean="0"/>
              <a:t>de la </a:t>
            </a:r>
            <a:r>
              <a:rPr lang="it-IT" dirty="0" err="1" smtClean="0"/>
              <a:t>famille</a:t>
            </a:r>
            <a:r>
              <a:rPr lang="it-IT" dirty="0" smtClean="0"/>
              <a:t> </a:t>
            </a:r>
            <a:r>
              <a:rPr lang="it-IT" dirty="0" err="1" smtClean="0"/>
              <a:t>des</a:t>
            </a:r>
            <a:r>
              <a:rPr lang="it-IT" dirty="0" smtClean="0"/>
              <a:t> </a:t>
            </a:r>
            <a:r>
              <a:rPr lang="it-IT" dirty="0" err="1" smtClean="0"/>
              <a:t>combustibles</a:t>
            </a:r>
            <a:r>
              <a:rPr lang="it-IT" dirty="0" smtClean="0"/>
              <a:t> </a:t>
            </a:r>
            <a:r>
              <a:rPr lang="it-IT" dirty="0" err="1" smtClean="0"/>
              <a:t>fossiles</a:t>
            </a:r>
            <a:r>
              <a:rPr lang="it-IT" dirty="0" smtClean="0"/>
              <a:t> </a:t>
            </a:r>
            <a:r>
              <a:rPr lang="it-IT" dirty="0" err="1" smtClean="0"/>
              <a:t>traditionnels</a:t>
            </a:r>
            <a:r>
              <a:rPr lang="it-IT" dirty="0" smtClean="0"/>
              <a:t> (</a:t>
            </a:r>
            <a:r>
              <a:rPr lang="it-IT" dirty="0" err="1" smtClean="0"/>
              <a:t>essences</a:t>
            </a:r>
            <a:r>
              <a:rPr lang="it-IT" dirty="0" smtClean="0"/>
              <a:t>)</a:t>
            </a:r>
          </a:p>
          <a:p>
            <a:endParaRPr lang="it-IT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pic>
        <p:nvPicPr>
          <p:cNvPr id="5" name="Immagine 4" descr="formula metan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974725"/>
            <a:ext cx="949325" cy="9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struttura metan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74724"/>
            <a:ext cx="949325" cy="94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96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18793"/>
            <a:ext cx="7560840" cy="48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39006" y="116713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SNAM </a:t>
            </a:r>
            <a:r>
              <a:rPr lang="it-IT" b="1" dirty="0" err="1" smtClean="0"/>
              <a:t>responsable</a:t>
            </a:r>
            <a:r>
              <a:rPr lang="it-IT" b="1" dirty="0" smtClean="0"/>
              <a:t> </a:t>
            </a:r>
            <a:r>
              <a:rPr lang="it-IT" b="1" dirty="0" err="1" smtClean="0"/>
              <a:t>du</a:t>
            </a:r>
            <a:r>
              <a:rPr lang="it-IT" b="1" dirty="0" smtClean="0"/>
              <a:t> </a:t>
            </a:r>
            <a:r>
              <a:rPr lang="it-IT" b="1" dirty="0" err="1" smtClean="0"/>
              <a:t>réseau</a:t>
            </a:r>
            <a:r>
              <a:rPr lang="it-IT" b="1" dirty="0" smtClean="0"/>
              <a:t> </a:t>
            </a:r>
            <a:r>
              <a:rPr lang="it-IT" b="1" dirty="0" err="1" smtClean="0"/>
              <a:t>sur</a:t>
            </a:r>
            <a:r>
              <a:rPr lang="it-IT" b="1" dirty="0" smtClean="0"/>
              <a:t> </a:t>
            </a:r>
            <a:r>
              <a:rPr lang="it-IT" b="1" dirty="0" smtClean="0"/>
              <a:t>le </a:t>
            </a:r>
            <a:r>
              <a:rPr lang="it-IT" b="1" dirty="0" err="1" smtClean="0"/>
              <a:t>territoir</a:t>
            </a:r>
            <a:r>
              <a:rPr lang="it-IT" b="1" dirty="0" smtClean="0"/>
              <a:t> </a:t>
            </a:r>
            <a:r>
              <a:rPr lang="it-IT" b="1" dirty="0" err="1" smtClean="0"/>
              <a:t>entier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4892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39000"/>
              </a:srgbClr>
            </a:gs>
            <a:gs pos="38000">
              <a:schemeClr val="tx2">
                <a:lumMod val="23000"/>
                <a:lumOff val="77000"/>
              </a:schemeClr>
            </a:gs>
            <a:gs pos="20000">
              <a:srgbClr val="85C2FF"/>
            </a:gs>
            <a:gs pos="100000">
              <a:srgbClr val="92D050">
                <a:lumMod val="43000"/>
              </a:srgbClr>
            </a:gs>
            <a:gs pos="66000">
              <a:schemeClr val="accent3">
                <a:lumMod val="71000"/>
                <a:lumOff val="29000"/>
              </a:schemeClr>
            </a:gs>
            <a:gs pos="77000">
              <a:srgbClr val="92D050">
                <a:lumMod val="66000"/>
                <a:lumOff val="34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25229"/>
            <a:ext cx="7570719" cy="321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45747" y="1318121"/>
            <a:ext cx="2052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TRANSFERT </a:t>
            </a:r>
            <a:r>
              <a:rPr lang="it-IT" b="1" dirty="0" smtClean="0"/>
              <a:t>DE GAZ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698206" y="2204864"/>
            <a:ext cx="33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err="1" smtClean="0">
                <a:latin typeface="Century Gothic" pitchFamily="34" charset="0"/>
              </a:rPr>
              <a:t>Tronçon</a:t>
            </a:r>
            <a:r>
              <a:rPr lang="it-IT" dirty="0" smtClean="0">
                <a:latin typeface="Century Gothic" pitchFamily="34" charset="0"/>
              </a:rPr>
              <a:t> de </a:t>
            </a:r>
            <a:r>
              <a:rPr lang="it-IT" dirty="0" err="1" smtClean="0">
                <a:latin typeface="Century Gothic" pitchFamily="34" charset="0"/>
              </a:rPr>
              <a:t>ligne</a:t>
            </a:r>
            <a:r>
              <a:rPr lang="it-IT" dirty="0" smtClean="0">
                <a:latin typeface="Century Gothic" pitchFamily="34" charset="0"/>
              </a:rPr>
              <a:t> à </a:t>
            </a:r>
            <a:r>
              <a:rPr lang="it-IT" dirty="0" err="1">
                <a:latin typeface="Century Gothic" pitchFamily="34" charset="0"/>
              </a:rPr>
              <a:t>é</a:t>
            </a:r>
            <a:r>
              <a:rPr lang="it-IT" dirty="0" err="1" smtClean="0">
                <a:latin typeface="Century Gothic" pitchFamily="34" charset="0"/>
              </a:rPr>
              <a:t>vacuer</a:t>
            </a:r>
            <a:endParaRPr lang="it-IT" dirty="0">
              <a:latin typeface="Century Gothic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64520" y="218826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err="1" smtClean="0">
                <a:latin typeface="Century Gothic" pitchFamily="34" charset="0"/>
              </a:rPr>
              <a:t>Tronçon</a:t>
            </a:r>
            <a:r>
              <a:rPr lang="it-IT" dirty="0" smtClean="0">
                <a:latin typeface="Century Gothic" pitchFamily="34" charset="0"/>
              </a:rPr>
              <a:t> de </a:t>
            </a:r>
            <a:r>
              <a:rPr lang="it-IT" dirty="0" err="1" smtClean="0">
                <a:latin typeface="Century Gothic" pitchFamily="34" charset="0"/>
              </a:rPr>
              <a:t>ligne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smtClean="0">
                <a:latin typeface="Century Gothic" pitchFamily="34" charset="0"/>
              </a:rPr>
              <a:t>refoulement </a:t>
            </a:r>
            <a:r>
              <a:rPr lang="it-IT" dirty="0" err="1" smtClean="0">
                <a:latin typeface="Century Gothic" pitchFamily="34" charset="0"/>
              </a:rPr>
              <a:t>du</a:t>
            </a:r>
            <a:r>
              <a:rPr lang="it-IT" dirty="0" smtClean="0">
                <a:latin typeface="Century Gothic" pitchFamily="34" charset="0"/>
              </a:rPr>
              <a:t> </a:t>
            </a:r>
            <a:r>
              <a:rPr lang="it-IT" dirty="0" err="1" smtClean="0">
                <a:latin typeface="Century Gothic" pitchFamily="34" charset="0"/>
              </a:rPr>
              <a:t>gaz</a:t>
            </a:r>
            <a:endParaRPr lang="it-IT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1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39000"/>
              </a:srgbClr>
            </a:gs>
            <a:gs pos="38000">
              <a:schemeClr val="tx2">
                <a:lumMod val="23000"/>
                <a:lumOff val="77000"/>
              </a:schemeClr>
            </a:gs>
            <a:gs pos="20000">
              <a:srgbClr val="85C2FF"/>
            </a:gs>
            <a:gs pos="100000">
              <a:srgbClr val="92D050">
                <a:lumMod val="43000"/>
              </a:srgbClr>
            </a:gs>
            <a:gs pos="66000">
              <a:schemeClr val="accent3">
                <a:lumMod val="71000"/>
                <a:lumOff val="29000"/>
              </a:schemeClr>
            </a:gs>
            <a:gs pos="77000">
              <a:srgbClr val="92D050">
                <a:lumMod val="66000"/>
                <a:lumOff val="34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sp>
        <p:nvSpPr>
          <p:cNvPr id="2" name="Rettangolo 1"/>
          <p:cNvSpPr/>
          <p:nvPr/>
        </p:nvSpPr>
        <p:spPr>
          <a:xfrm>
            <a:off x="2172908" y="3068960"/>
            <a:ext cx="4535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4400" b="1" dirty="0" smtClean="0"/>
              <a:t>LES </a:t>
            </a:r>
            <a:r>
              <a:rPr lang="it-IT" altLang="it-IT" sz="4400" b="1" dirty="0" smtClean="0"/>
              <a:t>EQUIPEMENTS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17187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 idx="4294967295"/>
          </p:nvPr>
        </p:nvSpPr>
        <p:spPr>
          <a:xfrm>
            <a:off x="467543" y="260648"/>
            <a:ext cx="8229600" cy="1143000"/>
          </a:xfrm>
        </p:spPr>
        <p:txBody>
          <a:bodyPr/>
          <a:lstStyle/>
          <a:p>
            <a:r>
              <a:rPr lang="it-IT" dirty="0">
                <a:latin typeface="Colonna MT" panose="04020805060202030203" pitchFamily="82" charset="0"/>
              </a:rPr>
              <a:t>TRANSFERT DE GAZ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294967295"/>
          </p:nvPr>
        </p:nvSpPr>
        <p:spPr>
          <a:xfrm>
            <a:off x="4788024" y="2347190"/>
            <a:ext cx="4041775" cy="2017914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 smtClean="0"/>
              <a:t>COMPRESSEURS</a:t>
            </a:r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r>
              <a:rPr lang="it-IT" sz="2400" b="1" dirty="0" smtClean="0"/>
              <a:t>NGB01 0-30 bar</a:t>
            </a:r>
          </a:p>
          <a:p>
            <a:pPr marL="0" indent="0" algn="ctr">
              <a:buNone/>
            </a:pPr>
            <a:r>
              <a:rPr lang="it-IT" sz="2400" b="1" dirty="0" smtClean="0"/>
              <a:t>NGB02 7-75 BAR</a:t>
            </a:r>
          </a:p>
          <a:p>
            <a:pPr marL="0" indent="0" algn="ctr">
              <a:buNone/>
            </a:pPr>
            <a:endParaRPr lang="it-IT" sz="2400" dirty="0"/>
          </a:p>
          <a:p>
            <a:endParaRPr lang="it-IT" dirty="0"/>
          </a:p>
        </p:txBody>
      </p:sp>
      <p:pic>
        <p:nvPicPr>
          <p:cNvPr id="102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7190"/>
            <a:ext cx="4195082" cy="240433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051720" y="49067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DÉBIT</a:t>
            </a:r>
            <a:endParaRPr lang="it-IT" b="1" dirty="0">
              <a:solidFill>
                <a:prstClr val="black"/>
              </a:solidFill>
            </a:endParaRPr>
          </a:p>
          <a:p>
            <a:pPr algn="ctr"/>
            <a:r>
              <a:rPr lang="it-IT" b="1" dirty="0">
                <a:solidFill>
                  <a:prstClr val="black"/>
                </a:solidFill>
              </a:rPr>
              <a:t>min. 1500 Nm3/h - - - - - - -max. 50000 Nm3/h </a:t>
            </a:r>
          </a:p>
          <a:p>
            <a:pPr algn="ctr"/>
            <a:endParaRPr lang="it-IT" b="1" dirty="0">
              <a:solidFill>
                <a:prstClr val="black"/>
              </a:solidFill>
            </a:endParaRPr>
          </a:p>
          <a:p>
            <a:pPr algn="ctr"/>
            <a:r>
              <a:rPr lang="it-IT" b="1" dirty="0" err="1">
                <a:solidFill>
                  <a:prstClr val="black"/>
                </a:solidFill>
              </a:rPr>
              <a:t>m</a:t>
            </a:r>
            <a:r>
              <a:rPr lang="it-IT" b="1" dirty="0" err="1" smtClean="0">
                <a:solidFill>
                  <a:prstClr val="black"/>
                </a:solidFill>
              </a:rPr>
              <a:t>oyenne</a:t>
            </a:r>
            <a:r>
              <a:rPr lang="it-IT" b="1" dirty="0" smtClean="0">
                <a:solidFill>
                  <a:prstClr val="black"/>
                </a:solidFill>
              </a:rPr>
              <a:t>  </a:t>
            </a:r>
            <a:endParaRPr lang="it-IT" b="1" dirty="0">
              <a:solidFill>
                <a:prstClr val="black"/>
              </a:solidFill>
            </a:endParaRPr>
          </a:p>
          <a:p>
            <a:r>
              <a:rPr lang="it-IT" b="1" dirty="0">
                <a:solidFill>
                  <a:prstClr val="black"/>
                </a:solidFill>
              </a:rPr>
              <a:t> 	9000 Nm/h - - - 11000 Nm3/h	</a:t>
            </a:r>
          </a:p>
        </p:txBody>
      </p:sp>
    </p:spTree>
    <p:extLst>
      <p:ext uri="{BB962C8B-B14F-4D97-AF65-F5344CB8AC3E}">
        <p14:creationId xmlns:p14="http://schemas.microsoft.com/office/powerpoint/2010/main" val="220368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80112" y="1719719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dirty="0" smtClean="0"/>
              <a:t>Le </a:t>
            </a:r>
            <a:r>
              <a:rPr lang="it-IT" altLang="it-IT" dirty="0" err="1" smtClean="0"/>
              <a:t>compresseur</a:t>
            </a:r>
            <a:r>
              <a:rPr lang="it-IT" altLang="it-IT" dirty="0" smtClean="0"/>
              <a:t> est un </a:t>
            </a:r>
            <a:r>
              <a:rPr lang="it-IT" altLang="it-IT" dirty="0" err="1" smtClean="0"/>
              <a:t>équipement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destiné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au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pompage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du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métane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gazeux</a:t>
            </a:r>
            <a:r>
              <a:rPr lang="it-IT" altLang="it-IT" dirty="0" smtClean="0"/>
              <a:t>. L’</a:t>
            </a:r>
            <a:r>
              <a:rPr lang="it-IT" altLang="it-IT" dirty="0" err="1" smtClean="0"/>
              <a:t>unité</a:t>
            </a:r>
            <a:r>
              <a:rPr lang="it-IT" altLang="it-IT" dirty="0" smtClean="0"/>
              <a:t> est </a:t>
            </a:r>
            <a:r>
              <a:rPr lang="it-IT" altLang="it-IT" dirty="0" err="1"/>
              <a:t>é</a:t>
            </a:r>
            <a:r>
              <a:rPr lang="it-IT" altLang="it-IT" dirty="0" err="1" smtClean="0"/>
              <a:t>quipée</a:t>
            </a:r>
            <a:r>
              <a:rPr lang="it-IT" altLang="it-IT" dirty="0" smtClean="0"/>
              <a:t> d’un </a:t>
            </a:r>
            <a:r>
              <a:rPr lang="it-IT" altLang="it-IT" dirty="0" err="1" smtClean="0"/>
              <a:t>moteur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alimenté</a:t>
            </a:r>
            <a:r>
              <a:rPr lang="it-IT" altLang="it-IT" dirty="0" smtClean="0"/>
              <a:t> à </a:t>
            </a:r>
            <a:r>
              <a:rPr lang="it-IT" altLang="it-IT" dirty="0" err="1" smtClean="0"/>
              <a:t>méthane</a:t>
            </a:r>
            <a:r>
              <a:rPr lang="it-IT" altLang="it-IT" dirty="0" smtClean="0"/>
              <a:t> </a:t>
            </a:r>
            <a:r>
              <a:rPr lang="it-IT" altLang="it-IT" dirty="0" smtClean="0"/>
              <a:t>par 12</a:t>
            </a:r>
            <a:r>
              <a:rPr lang="it-IT" altLang="it-IT" dirty="0"/>
              <a:t> </a:t>
            </a:r>
            <a:r>
              <a:rPr lang="it-IT" altLang="it-IT" dirty="0" err="1" smtClean="0"/>
              <a:t>cylindres</a:t>
            </a:r>
            <a:r>
              <a:rPr lang="it-IT" altLang="it-IT" dirty="0" smtClean="0"/>
              <a:t>, 650 </a:t>
            </a:r>
            <a:r>
              <a:rPr lang="it-IT" altLang="it-IT" dirty="0" err="1" smtClean="0"/>
              <a:t>chevaux</a:t>
            </a:r>
            <a:r>
              <a:rPr lang="it-IT" altLang="it-IT" dirty="0" smtClean="0"/>
              <a:t>, </a:t>
            </a:r>
          </a:p>
          <a:p>
            <a:pPr algn="ctr"/>
            <a:r>
              <a:rPr lang="it-IT" altLang="it-IT" dirty="0" smtClean="0"/>
              <a:t> à 1800 </a:t>
            </a:r>
            <a:r>
              <a:rPr lang="it-IT" altLang="it-IT" dirty="0" err="1" smtClean="0"/>
              <a:t>tours</a:t>
            </a:r>
            <a:r>
              <a:rPr lang="it-IT" altLang="it-IT" dirty="0" smtClean="0"/>
              <a:t>-minute, muni d’</a:t>
            </a:r>
            <a:r>
              <a:rPr lang="it-IT" altLang="it-IT" dirty="0" err="1"/>
              <a:t>é</a:t>
            </a:r>
            <a:r>
              <a:rPr lang="it-IT" altLang="it-IT" dirty="0" err="1" smtClean="0"/>
              <a:t>changeurs</a:t>
            </a:r>
            <a:r>
              <a:rPr lang="it-IT" altLang="it-IT" dirty="0" smtClean="0"/>
              <a:t> de </a:t>
            </a:r>
            <a:r>
              <a:rPr lang="it-IT" altLang="it-IT" dirty="0" err="1" smtClean="0"/>
              <a:t>chaleur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systèmes</a:t>
            </a:r>
            <a:r>
              <a:rPr lang="it-IT" altLang="it-IT" dirty="0" smtClean="0"/>
              <a:t> de </a:t>
            </a:r>
            <a:r>
              <a:rPr lang="it-IT" altLang="it-IT" dirty="0" err="1" smtClean="0"/>
              <a:t>graissage</a:t>
            </a:r>
            <a:r>
              <a:rPr lang="it-IT" altLang="it-IT" dirty="0" smtClean="0"/>
              <a:t> et </a:t>
            </a:r>
            <a:r>
              <a:rPr lang="it-IT" altLang="it-IT" dirty="0" err="1" smtClean="0"/>
              <a:t>refroidissement</a:t>
            </a:r>
            <a:r>
              <a:rPr lang="it-IT" altLang="it-IT" dirty="0" smtClean="0"/>
              <a:t>. Le </a:t>
            </a:r>
            <a:r>
              <a:rPr lang="it-IT" altLang="it-IT" dirty="0" err="1" smtClean="0"/>
              <a:t>compresseur</a:t>
            </a:r>
            <a:r>
              <a:rPr lang="it-IT" altLang="it-IT" dirty="0" smtClean="0"/>
              <a:t> est </a:t>
            </a:r>
            <a:r>
              <a:rPr lang="it-IT" altLang="it-IT" dirty="0" err="1" smtClean="0"/>
              <a:t>situé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dans</a:t>
            </a:r>
            <a:r>
              <a:rPr lang="it-IT" altLang="it-IT" dirty="0" smtClean="0"/>
              <a:t> un </a:t>
            </a:r>
            <a:r>
              <a:rPr lang="it-IT" altLang="it-IT" dirty="0" err="1" smtClean="0"/>
              <a:t>contaneur</a:t>
            </a:r>
            <a:r>
              <a:rPr lang="it-IT" altLang="it-IT" dirty="0" smtClean="0"/>
              <a:t>. Un </a:t>
            </a:r>
            <a:r>
              <a:rPr lang="it-IT" altLang="it-IT" dirty="0" err="1" smtClean="0"/>
              <a:t>système</a:t>
            </a:r>
            <a:r>
              <a:rPr lang="it-IT" altLang="it-IT" dirty="0" smtClean="0"/>
              <a:t> de </a:t>
            </a:r>
            <a:r>
              <a:rPr lang="it-IT" altLang="it-IT" dirty="0" err="1" smtClean="0"/>
              <a:t>contôle</a:t>
            </a:r>
            <a:r>
              <a:rPr lang="it-IT" altLang="it-IT" dirty="0" smtClean="0"/>
              <a:t> à </a:t>
            </a:r>
            <a:r>
              <a:rPr lang="it-IT" altLang="it-IT" dirty="0" err="1" smtClean="0"/>
              <a:t>distance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gère</a:t>
            </a:r>
            <a:r>
              <a:rPr lang="it-IT" altLang="it-IT" dirty="0" smtClean="0"/>
              <a:t> son </a:t>
            </a:r>
            <a:r>
              <a:rPr lang="it-IT" altLang="it-IT" dirty="0" err="1" smtClean="0"/>
              <a:t>fonctionnement</a:t>
            </a:r>
            <a:r>
              <a:rPr lang="it-IT" altLang="it-IT" dirty="0" smtClean="0"/>
              <a:t>. </a:t>
            </a:r>
            <a:endParaRPr lang="it-IT" altLang="it-IT" i="1" dirty="0"/>
          </a:p>
        </p:txBody>
      </p:sp>
      <p:pic>
        <p:nvPicPr>
          <p:cNvPr id="6" name="Picture 2" descr="C:\Users\mbettoni\Desktop\C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81" y="6093296"/>
            <a:ext cx="5429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247613" y="548680"/>
            <a:ext cx="512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latin typeface="Colonna MT" panose="04020805060202030203" pitchFamily="82" charset="0"/>
              </a:rPr>
              <a:t>TRANSFERT DE GAZ</a:t>
            </a:r>
            <a:endParaRPr lang="it-IT" sz="4400" dirty="0"/>
          </a:p>
        </p:txBody>
      </p:sp>
      <p:pic>
        <p:nvPicPr>
          <p:cNvPr id="2050" name="Picture 2" descr="C:\Users\mbettoni\Desktop\Lavoro\Ricompressione Sergnano 16,,21-8-2013\Foto Sergnano\SERGNANO\DSCN07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854966"/>
            <a:ext cx="4896512" cy="367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403648" y="1350387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COMPRESSEUR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4096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B050"/>
          </a:solidFill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</TotalTime>
  <Words>570</Words>
  <Application>Microsoft Macintosh PowerPoint</Application>
  <PresentationFormat>Presentazione su schermo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TRANSFERT DE GAZ</vt:lpstr>
      <vt:lpstr>TRANSFERT DE GAZ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TRANSFERT DE GAZ</vt:lpstr>
      <vt:lpstr>Presentazione di PowerPoint</vt:lpstr>
      <vt:lpstr>Presentazione di PowerPoint</vt:lpstr>
      <vt:lpstr>TRANSFERT DE GAZ</vt:lpstr>
      <vt:lpstr>TRANSFERT DE GAZ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C.I.I. Guatelli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RICOMPRESSIONE</dc:title>
  <dc:creator>Marco Bettoni</dc:creator>
  <cp:lastModifiedBy>Lara</cp:lastModifiedBy>
  <cp:revision>91</cp:revision>
  <cp:lastPrinted>2014-01-22T21:44:20Z</cp:lastPrinted>
  <dcterms:created xsi:type="dcterms:W3CDTF">2013-12-04T08:12:13Z</dcterms:created>
  <dcterms:modified xsi:type="dcterms:W3CDTF">2015-02-04T16:17:13Z</dcterms:modified>
</cp:coreProperties>
</file>